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0" r:id="rId2"/>
  </p:sldMasterIdLst>
  <p:notesMasterIdLst>
    <p:notesMasterId r:id="rId120"/>
  </p:notesMasterIdLst>
  <p:handoutMasterIdLst>
    <p:handoutMasterId r:id="rId121"/>
  </p:handoutMasterIdLst>
  <p:sldIdLst>
    <p:sldId id="461" r:id="rId3"/>
    <p:sldId id="559" r:id="rId4"/>
    <p:sldId id="560" r:id="rId5"/>
    <p:sldId id="561" r:id="rId6"/>
    <p:sldId id="562" r:id="rId7"/>
    <p:sldId id="563" r:id="rId8"/>
    <p:sldId id="572" r:id="rId9"/>
    <p:sldId id="564" r:id="rId10"/>
    <p:sldId id="565" r:id="rId11"/>
    <p:sldId id="566" r:id="rId12"/>
    <p:sldId id="567" r:id="rId13"/>
    <p:sldId id="568" r:id="rId14"/>
    <p:sldId id="569" r:id="rId15"/>
    <p:sldId id="570" r:id="rId16"/>
    <p:sldId id="573" r:id="rId17"/>
    <p:sldId id="571" r:id="rId18"/>
    <p:sldId id="574" r:id="rId19"/>
    <p:sldId id="575" r:id="rId20"/>
    <p:sldId id="576" r:id="rId21"/>
    <p:sldId id="577" r:id="rId22"/>
    <p:sldId id="578" r:id="rId23"/>
    <p:sldId id="579" r:id="rId24"/>
    <p:sldId id="580" r:id="rId25"/>
    <p:sldId id="581" r:id="rId26"/>
    <p:sldId id="582" r:id="rId27"/>
    <p:sldId id="583" r:id="rId28"/>
    <p:sldId id="584" r:id="rId29"/>
    <p:sldId id="585" r:id="rId30"/>
    <p:sldId id="586" r:id="rId31"/>
    <p:sldId id="587" r:id="rId32"/>
    <p:sldId id="590" r:id="rId33"/>
    <p:sldId id="657" r:id="rId34"/>
    <p:sldId id="588" r:id="rId35"/>
    <p:sldId id="658" r:id="rId36"/>
    <p:sldId id="589" r:id="rId37"/>
    <p:sldId id="591" r:id="rId38"/>
    <p:sldId id="592" r:id="rId39"/>
    <p:sldId id="593" r:id="rId40"/>
    <p:sldId id="594" r:id="rId41"/>
    <p:sldId id="595" r:id="rId42"/>
    <p:sldId id="596" r:id="rId43"/>
    <p:sldId id="597" r:id="rId44"/>
    <p:sldId id="659" r:id="rId45"/>
    <p:sldId id="598" r:id="rId46"/>
    <p:sldId id="660" r:id="rId47"/>
    <p:sldId id="600" r:id="rId48"/>
    <p:sldId id="601" r:id="rId49"/>
    <p:sldId id="602" r:id="rId50"/>
    <p:sldId id="603" r:id="rId51"/>
    <p:sldId id="604" r:id="rId52"/>
    <p:sldId id="605" r:id="rId53"/>
    <p:sldId id="606" r:id="rId54"/>
    <p:sldId id="607" r:id="rId55"/>
    <p:sldId id="608" r:id="rId56"/>
    <p:sldId id="661" r:id="rId57"/>
    <p:sldId id="609" r:id="rId58"/>
    <p:sldId id="610" r:id="rId59"/>
    <p:sldId id="611" r:id="rId60"/>
    <p:sldId id="612" r:id="rId61"/>
    <p:sldId id="613" r:id="rId62"/>
    <p:sldId id="614" r:id="rId63"/>
    <p:sldId id="615" r:id="rId64"/>
    <p:sldId id="616" r:id="rId65"/>
    <p:sldId id="617" r:id="rId66"/>
    <p:sldId id="618" r:id="rId67"/>
    <p:sldId id="619" r:id="rId68"/>
    <p:sldId id="620" r:id="rId69"/>
    <p:sldId id="621" r:id="rId70"/>
    <p:sldId id="622" r:id="rId71"/>
    <p:sldId id="623" r:id="rId72"/>
    <p:sldId id="624" r:id="rId73"/>
    <p:sldId id="625" r:id="rId74"/>
    <p:sldId id="627" r:id="rId75"/>
    <p:sldId id="628" r:id="rId76"/>
    <p:sldId id="629" r:id="rId77"/>
    <p:sldId id="662" r:id="rId78"/>
    <p:sldId id="630" r:id="rId79"/>
    <p:sldId id="631" r:id="rId80"/>
    <p:sldId id="632" r:id="rId81"/>
    <p:sldId id="633" r:id="rId82"/>
    <p:sldId id="634" r:id="rId83"/>
    <p:sldId id="635" r:id="rId84"/>
    <p:sldId id="636" r:id="rId85"/>
    <p:sldId id="637" r:id="rId86"/>
    <p:sldId id="638" r:id="rId87"/>
    <p:sldId id="639" r:id="rId88"/>
    <p:sldId id="640" r:id="rId89"/>
    <p:sldId id="641" r:id="rId90"/>
    <p:sldId id="663" r:id="rId91"/>
    <p:sldId id="664" r:id="rId92"/>
    <p:sldId id="665" r:id="rId93"/>
    <p:sldId id="666" r:id="rId94"/>
    <p:sldId id="667" r:id="rId95"/>
    <p:sldId id="668" r:id="rId96"/>
    <p:sldId id="642" r:id="rId97"/>
    <p:sldId id="643" r:id="rId98"/>
    <p:sldId id="644" r:id="rId99"/>
    <p:sldId id="645" r:id="rId100"/>
    <p:sldId id="669" r:id="rId101"/>
    <p:sldId id="646" r:id="rId102"/>
    <p:sldId id="647" r:id="rId103"/>
    <p:sldId id="648" r:id="rId104"/>
    <p:sldId id="649" r:id="rId105"/>
    <p:sldId id="650" r:id="rId106"/>
    <p:sldId id="651" r:id="rId107"/>
    <p:sldId id="652" r:id="rId108"/>
    <p:sldId id="653" r:id="rId109"/>
    <p:sldId id="674" r:id="rId110"/>
    <p:sldId id="654" r:id="rId111"/>
    <p:sldId id="655" r:id="rId112"/>
    <p:sldId id="656" r:id="rId113"/>
    <p:sldId id="670" r:id="rId114"/>
    <p:sldId id="671" r:id="rId115"/>
    <p:sldId id="672" r:id="rId116"/>
    <p:sldId id="675" r:id="rId117"/>
    <p:sldId id="676" r:id="rId118"/>
    <p:sldId id="673" r:id="rId119"/>
  </p:sldIdLst>
  <p:sldSz cx="9144000" cy="6858000" type="screen4x3"/>
  <p:notesSz cx="7010400" cy="9296400"/>
  <p:custDataLst>
    <p:tags r:id="rId1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3D4"/>
    <a:srgbClr val="3891A7"/>
    <a:srgbClr val="0070C0"/>
    <a:srgbClr val="83C937"/>
    <a:srgbClr val="FF0000"/>
    <a:srgbClr val="86C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4" autoAdjust="0"/>
    <p:restoredTop sz="94118" autoAdjust="0"/>
  </p:normalViewPr>
  <p:slideViewPr>
    <p:cSldViewPr snapToGrid="0">
      <p:cViewPr>
        <p:scale>
          <a:sx n="54" d="100"/>
          <a:sy n="54" d="100"/>
        </p:scale>
        <p:origin x="45" y="414"/>
      </p:cViewPr>
      <p:guideLst>
        <p:guide orient="horz" pos="600"/>
        <p:guide pos="2880"/>
      </p:guideLst>
    </p:cSldViewPr>
  </p:slideViewPr>
  <p:notesTextViewPr>
    <p:cViewPr>
      <p:scale>
        <a:sx n="3" d="2"/>
        <a:sy n="3" d="2"/>
      </p:scale>
      <p:origin x="0" y="0"/>
    </p:cViewPr>
  </p:notesTextViewPr>
  <p:sorterViewPr>
    <p:cViewPr varScale="1">
      <p:scale>
        <a:sx n="1" d="1"/>
        <a:sy n="1" d="1"/>
      </p:scale>
      <p:origin x="0" y="9588"/>
    </p:cViewPr>
  </p:sorterViewPr>
  <p:notesViewPr>
    <p:cSldViewPr snapToGrid="0" showGuides="1">
      <p:cViewPr varScale="1">
        <p:scale>
          <a:sx n="66" d="100"/>
          <a:sy n="66" d="100"/>
        </p:scale>
        <p:origin x="3106" y="3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b="1"/>
            </a:pPr>
            <a:r>
              <a:rPr lang="en-US"/>
              <a:t>Histogram of Total Delivery Time</a:t>
            </a:r>
          </a:p>
        </c:rich>
      </c:tx>
      <c:layout/>
      <c:overlay val="0"/>
    </c:title>
    <c:autoTitleDeleted val="0"/>
    <c:plotArea>
      <c:layout/>
      <c:barChart>
        <c:barDir val="col"/>
        <c:grouping val="clustered"/>
        <c:varyColors val="0"/>
        <c:ser>
          <c:idx val="0"/>
          <c:order val="0"/>
          <c:tx>
            <c:v/>
          </c:tx>
          <c:spPr>
            <a:solidFill>
              <a:srgbClr val="333399"/>
            </a:solidFill>
            <a:ln>
              <a:solidFill>
                <a:srgbClr val="C0C0C0"/>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HistData!PlotHistBin</c:f>
              <c:numCache>
                <c:formatCode>General</c:formatCode>
                <c:ptCount val="25"/>
                <c:pt idx="0">
                  <c:v>17.5</c:v>
                </c:pt>
                <c:pt idx="1">
                  <c:v>18.71</c:v>
                </c:pt>
                <c:pt idx="2">
                  <c:v>19.920000000000002</c:v>
                </c:pt>
                <c:pt idx="3">
                  <c:v>21.130000000000003</c:v>
                </c:pt>
                <c:pt idx="4">
                  <c:v>22.340000000000003</c:v>
                </c:pt>
                <c:pt idx="5">
                  <c:v>23.550000000000004</c:v>
                </c:pt>
                <c:pt idx="6">
                  <c:v>24.760000000000005</c:v>
                </c:pt>
                <c:pt idx="7">
                  <c:v>25.970000000000006</c:v>
                </c:pt>
                <c:pt idx="8">
                  <c:v>27.180000000000007</c:v>
                </c:pt>
                <c:pt idx="9">
                  <c:v>28.390000000000008</c:v>
                </c:pt>
                <c:pt idx="10">
                  <c:v>29.600000000000009</c:v>
                </c:pt>
                <c:pt idx="11">
                  <c:v>30.810000000000009</c:v>
                </c:pt>
                <c:pt idx="12">
                  <c:v>32.02000000000001</c:v>
                </c:pt>
                <c:pt idx="13">
                  <c:v>33.230000000000011</c:v>
                </c:pt>
                <c:pt idx="14">
                  <c:v>34.440000000000012</c:v>
                </c:pt>
                <c:pt idx="15">
                  <c:v>35.650000000000013</c:v>
                </c:pt>
                <c:pt idx="16">
                  <c:v>36.860000000000014</c:v>
                </c:pt>
                <c:pt idx="17">
                  <c:v>38.070000000000014</c:v>
                </c:pt>
                <c:pt idx="18">
                  <c:v>39.280000000000015</c:v>
                </c:pt>
                <c:pt idx="19">
                  <c:v>40.490000000000016</c:v>
                </c:pt>
                <c:pt idx="20">
                  <c:v>41.700000000000017</c:v>
                </c:pt>
                <c:pt idx="21">
                  <c:v>42.910000000000018</c:v>
                </c:pt>
                <c:pt idx="22">
                  <c:v>44.120000000000019</c:v>
                </c:pt>
                <c:pt idx="23">
                  <c:v>45.33000000000002</c:v>
                </c:pt>
                <c:pt idx="24">
                  <c:v>46.54000000000002</c:v>
                </c:pt>
              </c:numCache>
            </c:numRef>
          </c:cat>
          <c:val>
            <c:numRef>
              <c:f>HistData!HistFreq</c:f>
              <c:numCache>
                <c:formatCode>General</c:formatCode>
                <c:ptCount val="25"/>
                <c:pt idx="0">
                  <c:v>1</c:v>
                </c:pt>
                <c:pt idx="1">
                  <c:v>2</c:v>
                </c:pt>
                <c:pt idx="2">
                  <c:v>4</c:v>
                </c:pt>
                <c:pt idx="3">
                  <c:v>17</c:v>
                </c:pt>
                <c:pt idx="4">
                  <c:v>25</c:v>
                </c:pt>
                <c:pt idx="5">
                  <c:v>35</c:v>
                </c:pt>
                <c:pt idx="6">
                  <c:v>40</c:v>
                </c:pt>
                <c:pt idx="7">
                  <c:v>36</c:v>
                </c:pt>
                <c:pt idx="8">
                  <c:v>25</c:v>
                </c:pt>
                <c:pt idx="9">
                  <c:v>14</c:v>
                </c:pt>
                <c:pt idx="10">
                  <c:v>12</c:v>
                </c:pt>
                <c:pt idx="11">
                  <c:v>10</c:v>
                </c:pt>
                <c:pt idx="12">
                  <c:v>4</c:v>
                </c:pt>
                <c:pt idx="13">
                  <c:v>5</c:v>
                </c:pt>
                <c:pt idx="14">
                  <c:v>4</c:v>
                </c:pt>
                <c:pt idx="15">
                  <c:v>1</c:v>
                </c:pt>
                <c:pt idx="16">
                  <c:v>1</c:v>
                </c:pt>
                <c:pt idx="17">
                  <c:v>1</c:v>
                </c:pt>
                <c:pt idx="18">
                  <c:v>0</c:v>
                </c:pt>
                <c:pt idx="19">
                  <c:v>2</c:v>
                </c:pt>
                <c:pt idx="20">
                  <c:v>0</c:v>
                </c:pt>
                <c:pt idx="21">
                  <c:v>0</c:v>
                </c:pt>
                <c:pt idx="22">
                  <c:v>0</c:v>
                </c:pt>
                <c:pt idx="23">
                  <c:v>0</c:v>
                </c:pt>
                <c:pt idx="24">
                  <c:v>1</c:v>
                </c:pt>
              </c:numCache>
            </c:numRef>
          </c:val>
          <c:extLst>
            <c:ext xmlns:c16="http://schemas.microsoft.com/office/drawing/2014/chart" uri="{C3380CC4-5D6E-409C-BE32-E72D297353CC}">
              <c16:uniqueId val="{00000000-0C63-4FB7-BFA0-1DA4D21211E2}"/>
            </c:ext>
          </c:extLst>
        </c:ser>
        <c:dLbls>
          <c:showLegendKey val="0"/>
          <c:showVal val="0"/>
          <c:showCatName val="0"/>
          <c:showSerName val="0"/>
          <c:showPercent val="0"/>
          <c:showBubbleSize val="0"/>
        </c:dLbls>
        <c:gapWidth val="0"/>
        <c:axId val="434112568"/>
        <c:axId val="434112960"/>
      </c:barChart>
      <c:catAx>
        <c:axId val="434112568"/>
        <c:scaling>
          <c:orientation val="minMax"/>
        </c:scaling>
        <c:delete val="0"/>
        <c:axPos val="b"/>
        <c:numFmt formatCode="0.00" sourceLinked="0"/>
        <c:majorTickMark val="out"/>
        <c:minorTickMark val="none"/>
        <c:tickLblPos val="nextTo"/>
        <c:txPr>
          <a:bodyPr rot="2700000" vert="horz"/>
          <a:lstStyle/>
          <a:p>
            <a:pPr>
              <a:defRPr/>
            </a:pPr>
            <a:endParaRPr lang="en-US"/>
          </a:p>
        </c:txPr>
        <c:crossAx val="434112960"/>
        <c:crosses val="autoZero"/>
        <c:auto val="1"/>
        <c:lblAlgn val="ctr"/>
        <c:lblOffset val="100"/>
        <c:noMultiLvlLbl val="0"/>
      </c:catAx>
      <c:valAx>
        <c:axId val="434112960"/>
        <c:scaling>
          <c:orientation val="minMax"/>
        </c:scaling>
        <c:delete val="0"/>
        <c:axPos val="l"/>
        <c:majorGridlines/>
        <c:title>
          <c:tx>
            <c:rich>
              <a:bodyPr/>
              <a:lstStyle/>
              <a:p>
                <a:pPr>
                  <a:defRPr/>
                </a:pPr>
                <a:r>
                  <a:rPr lang="en-US"/>
                  <a:t>Frequency</a:t>
                </a:r>
              </a:p>
            </c:rich>
          </c:tx>
          <c:layout/>
          <c:overlay val="0"/>
        </c:title>
        <c:numFmt formatCode="General" sourceLinked="1"/>
        <c:majorTickMark val="out"/>
        <c:minorTickMark val="none"/>
        <c:tickLblPos val="nextTo"/>
        <c:crossAx val="434112568"/>
        <c:crosses val="autoZero"/>
        <c:crossBetween val="between"/>
      </c:valAx>
      <c:spPr>
        <a:solidFill>
          <a:srgbClr val="FFFFFF"/>
        </a:solidFill>
      </c:spPr>
    </c:plotArea>
    <c:plotVisOnly val="1"/>
    <c:dispBlanksAs val="gap"/>
    <c:showDLblsOverMax val="0"/>
  </c:chart>
  <c:spPr>
    <a:solidFill>
      <a:srgbClr val="CCCCFF"/>
    </a:solid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5" qsCatId="simple" csTypeId="urn:microsoft.com/office/officeart/2005/8/colors/accent1_2#5" csCatId="accent1" phldr="1"/>
      <dgm:spPr/>
      <dgm:t>
        <a:bodyPr/>
        <a:lstStyle/>
        <a:p>
          <a:endParaRPr lang="en-US"/>
        </a:p>
      </dgm:t>
    </dgm:pt>
    <dgm:pt modelId="{CF241F44-2A45-4CB1-B7E6-2AEA03AB2CF4}">
      <dgm:prSet phldrT="[Text]"/>
      <dgm:spPr>
        <a:xfrm>
          <a:off x="1471137"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16607" y="140819"/>
          <a:ext cx="1684565" cy="1425414"/>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1471137"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432002"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432002"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416607" y="23097"/>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901"/>
            <a:gd name="adj2" fmla="val 465232"/>
            <a:gd name="adj3" fmla="val 549919"/>
            <a:gd name="adj4" fmla="val 20584849"/>
            <a:gd name="adj5" fmla="val 8051"/>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901"/>
            <a:gd name="adj2" fmla="val 465232"/>
            <a:gd name="adj3" fmla="val 5949919"/>
            <a:gd name="adj4" fmla="val 4384849"/>
            <a:gd name="adj5" fmla="val 8051"/>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901"/>
            <a:gd name="adj2" fmla="val 465232"/>
            <a:gd name="adj3" fmla="val 11349919"/>
            <a:gd name="adj4" fmla="val 9784849"/>
            <a:gd name="adj5" fmla="val 8051"/>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1346" custLinFactNeighborY="1357" custRadScaleRad="71061"/>
      <dgm:spPr>
        <a:prstGeom prst="circularArrow">
          <a:avLst>
            <a:gd name="adj1" fmla="val 6901"/>
            <a:gd name="adj2" fmla="val 465232"/>
            <a:gd name="adj3" fmla="val 16749919"/>
            <a:gd name="adj4" fmla="val 15184849"/>
            <a:gd name="adj5" fmla="val 8051"/>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490FE149-EB52-4D26-8CA5-21B9BD971C23}" type="presOf" srcId="{7A4A2B5B-3B18-4785-AFEA-4825121F1F54}" destId="{92084315-87E4-45C9-A2A4-D5B7EEBD4CF5}" srcOrd="0" destOrd="0" presId="urn:microsoft.com/office/officeart/2005/8/layout/cycle1"/>
    <dgm:cxn modelId="{5EED66EA-AF09-4AE3-8EFB-C392D716F9A0}" type="presOf" srcId="{321731E0-EE0D-466A-AEE2-9CDE72BA9ECC}" destId="{09BE4A9D-5CDE-4D71-9B4F-3986DD4C3039}"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D488AE34-A210-4483-84FA-0FA7701CDB3F}" type="presOf" srcId="{9F744A59-16C2-4455-8EFD-6FD3C8C30CDC}" destId="{4F41BD56-9446-4FC3-BF49-6FE52FDFDAED}" srcOrd="0" destOrd="0" presId="urn:microsoft.com/office/officeart/2005/8/layout/cycle1"/>
    <dgm:cxn modelId="{83CA112A-F43E-4B9F-B099-124391B90485}" type="presOf" srcId="{68C5E04E-6265-4B16-BA4B-1B77BF77708D}" destId="{F4C0D32D-F021-4EDB-9CCC-8CB2AD9ABD09}" srcOrd="0" destOrd="0" presId="urn:microsoft.com/office/officeart/2005/8/layout/cycle1"/>
    <dgm:cxn modelId="{67553FA3-D3B6-421C-ACA8-D1AECE67BB2E}" type="presOf" srcId="{F454D169-7F39-4C66-A884-42BD7CC90AD4}" destId="{E786CF9B-B720-4310-9684-69409E5E20F7}"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0B7E2C04-8B66-431E-9F18-176802B4C417}" type="presOf" srcId="{8825D68A-F238-4CF1-B0A0-F70733B237BB}" destId="{59F35B70-7942-43D8-BBF0-E9E36AEC40FC}" srcOrd="0" destOrd="0" presId="urn:microsoft.com/office/officeart/2005/8/layout/cycle1"/>
    <dgm:cxn modelId="{76C73E2E-9AB8-4213-9AC5-C1637ECDEC3B}" type="presOf" srcId="{FC9B38EC-8D28-4FE0-AC35-F5152F1B6647}" destId="{C31E295F-1EE1-443E-BE0B-53620F76BC3B}" srcOrd="0" destOrd="0" presId="urn:microsoft.com/office/officeart/2005/8/layout/cycle1"/>
    <dgm:cxn modelId="{2C4F7890-BAE3-4463-AE2E-173F7E773FC8}" type="presOf" srcId="{3D589409-48A7-4408-B8BC-74B482DD8CC9}" destId="{A8501EF2-DDCA-4BB0-B132-875EBD9AC007}" srcOrd="0" destOrd="0" presId="urn:microsoft.com/office/officeart/2005/8/layout/cycle1"/>
    <dgm:cxn modelId="{3D8DE92B-5137-4D95-88E4-1F6F161586F9}" type="presOf" srcId="{CF241F44-2A45-4CB1-B7E6-2AEA03AB2CF4}" destId="{1E348C7E-2172-4A12-8BDE-6D4B2ECAD472}" srcOrd="0" destOrd="0" presId="urn:microsoft.com/office/officeart/2005/8/layout/cycle1"/>
    <dgm:cxn modelId="{D90A51C0-D7BA-49A5-8938-D05499B12004}" type="presParOf" srcId="{59F35B70-7942-43D8-BBF0-E9E36AEC40FC}" destId="{2E52B476-4A8F-4FF6-BAD1-12C09C143B5F}" srcOrd="0" destOrd="0" presId="urn:microsoft.com/office/officeart/2005/8/layout/cycle1"/>
    <dgm:cxn modelId="{33356996-5E53-46A4-BDB1-FB7632CB6B1A}" type="presParOf" srcId="{59F35B70-7942-43D8-BBF0-E9E36AEC40FC}" destId="{1E348C7E-2172-4A12-8BDE-6D4B2ECAD472}" srcOrd="1" destOrd="0" presId="urn:microsoft.com/office/officeart/2005/8/layout/cycle1"/>
    <dgm:cxn modelId="{F8012B56-B066-430C-A7FC-369753E6E79B}" type="presParOf" srcId="{59F35B70-7942-43D8-BBF0-E9E36AEC40FC}" destId="{92084315-87E4-45C9-A2A4-D5B7EEBD4CF5}" srcOrd="2" destOrd="0" presId="urn:microsoft.com/office/officeart/2005/8/layout/cycle1"/>
    <dgm:cxn modelId="{C75D770A-47DE-40E4-A507-B658BDE27F23}" type="presParOf" srcId="{59F35B70-7942-43D8-BBF0-E9E36AEC40FC}" destId="{6D34940D-D84F-4B32-8616-A2BE990CD6F8}" srcOrd="3" destOrd="0" presId="urn:microsoft.com/office/officeart/2005/8/layout/cycle1"/>
    <dgm:cxn modelId="{C8D9C4D9-C084-4143-A4F7-106DE879448F}" type="presParOf" srcId="{59F35B70-7942-43D8-BBF0-E9E36AEC40FC}" destId="{C31E295F-1EE1-443E-BE0B-53620F76BC3B}" srcOrd="4" destOrd="0" presId="urn:microsoft.com/office/officeart/2005/8/layout/cycle1"/>
    <dgm:cxn modelId="{7CEA9FCC-7B23-441C-9231-0943B74D370F}" type="presParOf" srcId="{59F35B70-7942-43D8-BBF0-E9E36AEC40FC}" destId="{4F41BD56-9446-4FC3-BF49-6FE52FDFDAED}" srcOrd="5" destOrd="0" presId="urn:microsoft.com/office/officeart/2005/8/layout/cycle1"/>
    <dgm:cxn modelId="{09C66129-092A-499C-B436-8C0E62E0FF44}" type="presParOf" srcId="{59F35B70-7942-43D8-BBF0-E9E36AEC40FC}" destId="{F73B8B7B-9387-4B7C-9AB7-FBE12BAB2977}" srcOrd="6" destOrd="0" presId="urn:microsoft.com/office/officeart/2005/8/layout/cycle1"/>
    <dgm:cxn modelId="{22DA3817-4A49-49FE-8DA8-B2FB7FF444D6}" type="presParOf" srcId="{59F35B70-7942-43D8-BBF0-E9E36AEC40FC}" destId="{F4C0D32D-F021-4EDB-9CCC-8CB2AD9ABD09}" srcOrd="7" destOrd="0" presId="urn:microsoft.com/office/officeart/2005/8/layout/cycle1"/>
    <dgm:cxn modelId="{EEF252E2-DDA4-4716-AFAC-8F093A2763D4}" type="presParOf" srcId="{59F35B70-7942-43D8-BBF0-E9E36AEC40FC}" destId="{A8501EF2-DDCA-4BB0-B132-875EBD9AC007}" srcOrd="8" destOrd="0" presId="urn:microsoft.com/office/officeart/2005/8/layout/cycle1"/>
    <dgm:cxn modelId="{3F53E6A6-04D7-455D-A97E-C0BE2EF8F273}" type="presParOf" srcId="{59F35B70-7942-43D8-BBF0-E9E36AEC40FC}" destId="{CCFE77D3-431A-422F-BF0D-55091150D192}" srcOrd="9" destOrd="0" presId="urn:microsoft.com/office/officeart/2005/8/layout/cycle1"/>
    <dgm:cxn modelId="{FD7962CB-56B8-4498-85B4-583589C298CA}" type="presParOf" srcId="{59F35B70-7942-43D8-BBF0-E9E36AEC40FC}" destId="{E786CF9B-B720-4310-9684-69409E5E20F7}" srcOrd="10" destOrd="0" presId="urn:microsoft.com/office/officeart/2005/8/layout/cycle1"/>
    <dgm:cxn modelId="{6431969C-5628-415C-9CDB-106E9C7C0B6D}"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5" qsCatId="simple" csTypeId="urn:microsoft.com/office/officeart/2005/8/colors/accent1_2#5" csCatId="accent1" phldr="1"/>
      <dgm:spPr/>
      <dgm:t>
        <a:bodyPr/>
        <a:lstStyle/>
        <a:p>
          <a:endParaRPr lang="en-US"/>
        </a:p>
      </dgm:t>
    </dgm:pt>
    <dgm:pt modelId="{CF241F44-2A45-4CB1-B7E6-2AEA03AB2CF4}">
      <dgm:prSet phldrT="[Text]"/>
      <dgm:spPr>
        <a:xfrm>
          <a:off x="1471137"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16607" y="140819"/>
          <a:ext cx="1684565" cy="1425414"/>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1471137"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432002"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432002"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416607" y="23097"/>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901"/>
            <a:gd name="adj2" fmla="val 465232"/>
            <a:gd name="adj3" fmla="val 549919"/>
            <a:gd name="adj4" fmla="val 20584849"/>
            <a:gd name="adj5" fmla="val 8051"/>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901"/>
            <a:gd name="adj2" fmla="val 465232"/>
            <a:gd name="adj3" fmla="val 5949919"/>
            <a:gd name="adj4" fmla="val 4384849"/>
            <a:gd name="adj5" fmla="val 8051"/>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901"/>
            <a:gd name="adj2" fmla="val 465232"/>
            <a:gd name="adj3" fmla="val 11349919"/>
            <a:gd name="adj4" fmla="val 9784849"/>
            <a:gd name="adj5" fmla="val 8051"/>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1346" custLinFactNeighborY="1357" custRadScaleRad="71061"/>
      <dgm:spPr>
        <a:prstGeom prst="circularArrow">
          <a:avLst>
            <a:gd name="adj1" fmla="val 6901"/>
            <a:gd name="adj2" fmla="val 465232"/>
            <a:gd name="adj3" fmla="val 16749919"/>
            <a:gd name="adj4" fmla="val 15184849"/>
            <a:gd name="adj5" fmla="val 8051"/>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1E1DDADF-B6C1-41B9-91CA-CFE4485501DA}" type="presOf" srcId="{9F744A59-16C2-4455-8EFD-6FD3C8C30CDC}" destId="{4F41BD56-9446-4FC3-BF49-6FE52FDFDAED}" srcOrd="0" destOrd="0" presId="urn:microsoft.com/office/officeart/2005/8/layout/cycle1"/>
    <dgm:cxn modelId="{B68EE91F-DE85-42F6-B8AC-4410C83B0076}" type="presOf" srcId="{FC9B38EC-8D28-4FE0-AC35-F5152F1B6647}" destId="{C31E295F-1EE1-443E-BE0B-53620F76BC3B}"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A731C024-2354-43B4-B9DE-BA9CA8A2F052}" type="presOf" srcId="{7A4A2B5B-3B18-4785-AFEA-4825121F1F54}" destId="{92084315-87E4-45C9-A2A4-D5B7EEBD4CF5}" srcOrd="0" destOrd="0" presId="urn:microsoft.com/office/officeart/2005/8/layout/cycle1"/>
    <dgm:cxn modelId="{F5254144-F557-4A36-9EAD-97F575047A53}" type="presOf" srcId="{CF241F44-2A45-4CB1-B7E6-2AEA03AB2CF4}" destId="{1E348C7E-2172-4A12-8BDE-6D4B2ECAD472}" srcOrd="0" destOrd="0" presId="urn:microsoft.com/office/officeart/2005/8/layout/cycle1"/>
    <dgm:cxn modelId="{B2542975-390A-42C2-BF98-9F1DE96F56BD}" type="presOf" srcId="{68C5E04E-6265-4B16-BA4B-1B77BF77708D}" destId="{F4C0D32D-F021-4EDB-9CCC-8CB2AD9ABD09}" srcOrd="0" destOrd="0" presId="urn:microsoft.com/office/officeart/2005/8/layout/cycle1"/>
    <dgm:cxn modelId="{33BA9A80-ABBF-4D7E-B1CF-BFB622D7B31A}" type="presOf" srcId="{F454D169-7F39-4C66-A884-42BD7CC90AD4}" destId="{E786CF9B-B720-4310-9684-69409E5E20F7}"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A573FE9E-D862-46EF-B237-221AE9357810}" type="presOf" srcId="{3D589409-48A7-4408-B8BC-74B482DD8CC9}" destId="{A8501EF2-DDCA-4BB0-B132-875EBD9AC007}" srcOrd="0" destOrd="0" presId="urn:microsoft.com/office/officeart/2005/8/layout/cycle1"/>
    <dgm:cxn modelId="{DF32ED23-92C2-461E-9D6E-D7375A9865CA}" type="presOf" srcId="{321731E0-EE0D-466A-AEE2-9CDE72BA9ECC}" destId="{09BE4A9D-5CDE-4D71-9B4F-3986DD4C3039}" srcOrd="0" destOrd="0" presId="urn:microsoft.com/office/officeart/2005/8/layout/cycle1"/>
    <dgm:cxn modelId="{EF38E071-9AB7-486D-8622-E1D9C75ABCB5}" type="presOf" srcId="{8825D68A-F238-4CF1-B0A0-F70733B237BB}" destId="{59F35B70-7942-43D8-BBF0-E9E36AEC40FC}" srcOrd="0" destOrd="0" presId="urn:microsoft.com/office/officeart/2005/8/layout/cycle1"/>
    <dgm:cxn modelId="{55444F56-7B8F-4B6D-8FD9-29AD9A364276}" type="presParOf" srcId="{59F35B70-7942-43D8-BBF0-E9E36AEC40FC}" destId="{2E52B476-4A8F-4FF6-BAD1-12C09C143B5F}" srcOrd="0" destOrd="0" presId="urn:microsoft.com/office/officeart/2005/8/layout/cycle1"/>
    <dgm:cxn modelId="{B9209303-8464-41D9-BADD-1E97240A21E2}" type="presParOf" srcId="{59F35B70-7942-43D8-BBF0-E9E36AEC40FC}" destId="{1E348C7E-2172-4A12-8BDE-6D4B2ECAD472}" srcOrd="1" destOrd="0" presId="urn:microsoft.com/office/officeart/2005/8/layout/cycle1"/>
    <dgm:cxn modelId="{EA090D68-EEAF-4A80-85CC-04D04B33767B}" type="presParOf" srcId="{59F35B70-7942-43D8-BBF0-E9E36AEC40FC}" destId="{92084315-87E4-45C9-A2A4-D5B7EEBD4CF5}" srcOrd="2" destOrd="0" presId="urn:microsoft.com/office/officeart/2005/8/layout/cycle1"/>
    <dgm:cxn modelId="{6A50B718-1CF3-43AA-978D-CD39110BD5A0}" type="presParOf" srcId="{59F35B70-7942-43D8-BBF0-E9E36AEC40FC}" destId="{6D34940D-D84F-4B32-8616-A2BE990CD6F8}" srcOrd="3" destOrd="0" presId="urn:microsoft.com/office/officeart/2005/8/layout/cycle1"/>
    <dgm:cxn modelId="{B3DADB49-645D-4DB2-AACD-5AD591E18C96}" type="presParOf" srcId="{59F35B70-7942-43D8-BBF0-E9E36AEC40FC}" destId="{C31E295F-1EE1-443E-BE0B-53620F76BC3B}" srcOrd="4" destOrd="0" presId="urn:microsoft.com/office/officeart/2005/8/layout/cycle1"/>
    <dgm:cxn modelId="{7FB457DF-CECB-4523-B126-EF5D4EDAD9DD}" type="presParOf" srcId="{59F35B70-7942-43D8-BBF0-E9E36AEC40FC}" destId="{4F41BD56-9446-4FC3-BF49-6FE52FDFDAED}" srcOrd="5" destOrd="0" presId="urn:microsoft.com/office/officeart/2005/8/layout/cycle1"/>
    <dgm:cxn modelId="{EA6D9CE9-1CCD-4557-B76F-B9864D1C8C7C}" type="presParOf" srcId="{59F35B70-7942-43D8-BBF0-E9E36AEC40FC}" destId="{F73B8B7B-9387-4B7C-9AB7-FBE12BAB2977}" srcOrd="6" destOrd="0" presId="urn:microsoft.com/office/officeart/2005/8/layout/cycle1"/>
    <dgm:cxn modelId="{36C6E827-D31A-4FF0-B005-E2C7B3480BCB}" type="presParOf" srcId="{59F35B70-7942-43D8-BBF0-E9E36AEC40FC}" destId="{F4C0D32D-F021-4EDB-9CCC-8CB2AD9ABD09}" srcOrd="7" destOrd="0" presId="urn:microsoft.com/office/officeart/2005/8/layout/cycle1"/>
    <dgm:cxn modelId="{0FB63738-333F-417B-827C-6DAA69B536EC}" type="presParOf" srcId="{59F35B70-7942-43D8-BBF0-E9E36AEC40FC}" destId="{A8501EF2-DDCA-4BB0-B132-875EBD9AC007}" srcOrd="8" destOrd="0" presId="urn:microsoft.com/office/officeart/2005/8/layout/cycle1"/>
    <dgm:cxn modelId="{DEE6B325-C989-4906-A6B8-96A69D33D998}" type="presParOf" srcId="{59F35B70-7942-43D8-BBF0-E9E36AEC40FC}" destId="{CCFE77D3-431A-422F-BF0D-55091150D192}" srcOrd="9" destOrd="0" presId="urn:microsoft.com/office/officeart/2005/8/layout/cycle1"/>
    <dgm:cxn modelId="{EE58BEDD-3B26-49B3-9564-8E525A4DD529}" type="presParOf" srcId="{59F35B70-7942-43D8-BBF0-E9E36AEC40FC}" destId="{E786CF9B-B720-4310-9684-69409E5E20F7}" srcOrd="10" destOrd="0" presId="urn:microsoft.com/office/officeart/2005/8/layout/cycle1"/>
    <dgm:cxn modelId="{478812C1-648C-4DDE-B707-52BAA0BFC3A9}"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5" qsCatId="simple" csTypeId="urn:microsoft.com/office/officeart/2005/8/colors/accent1_2#5" csCatId="accent1" phldr="1"/>
      <dgm:spPr/>
      <dgm:t>
        <a:bodyPr/>
        <a:lstStyle/>
        <a:p>
          <a:endParaRPr lang="en-US"/>
        </a:p>
      </dgm:t>
    </dgm:pt>
    <dgm:pt modelId="{CF241F44-2A45-4CB1-B7E6-2AEA03AB2CF4}">
      <dgm:prSet phldrT="[Text]"/>
      <dgm:spPr>
        <a:xfrm>
          <a:off x="1471137"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16607" y="140819"/>
          <a:ext cx="1684565" cy="1425414"/>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1471137"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432002"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432002"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416607" y="23097"/>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901"/>
            <a:gd name="adj2" fmla="val 465232"/>
            <a:gd name="adj3" fmla="val 549919"/>
            <a:gd name="adj4" fmla="val 20584849"/>
            <a:gd name="adj5" fmla="val 8051"/>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901"/>
            <a:gd name="adj2" fmla="val 465232"/>
            <a:gd name="adj3" fmla="val 5949919"/>
            <a:gd name="adj4" fmla="val 4384849"/>
            <a:gd name="adj5" fmla="val 8051"/>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901"/>
            <a:gd name="adj2" fmla="val 465232"/>
            <a:gd name="adj3" fmla="val 11349919"/>
            <a:gd name="adj4" fmla="val 9784849"/>
            <a:gd name="adj5" fmla="val 8051"/>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881" custLinFactNeighborY="1357" custRadScaleRad="71061"/>
      <dgm:spPr>
        <a:prstGeom prst="circularArrow">
          <a:avLst>
            <a:gd name="adj1" fmla="val 6901"/>
            <a:gd name="adj2" fmla="val 465232"/>
            <a:gd name="adj3" fmla="val 16749919"/>
            <a:gd name="adj4" fmla="val 15184849"/>
            <a:gd name="adj5" fmla="val 8051"/>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72224767-A456-498D-8D24-5675719007BC}" type="presOf" srcId="{F454D169-7F39-4C66-A884-42BD7CC90AD4}" destId="{E786CF9B-B720-4310-9684-69409E5E20F7}" srcOrd="0" destOrd="0" presId="urn:microsoft.com/office/officeart/2005/8/layout/cycle1"/>
    <dgm:cxn modelId="{DFC93B6F-2E44-4551-8D2D-FEB72247F635}" type="presOf" srcId="{3D589409-48A7-4408-B8BC-74B482DD8CC9}" destId="{A8501EF2-DDCA-4BB0-B132-875EBD9AC007}"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042DB234-C62C-4EE7-BEE4-8670E859560E}" type="presOf" srcId="{CF241F44-2A45-4CB1-B7E6-2AEA03AB2CF4}" destId="{1E348C7E-2172-4A12-8BDE-6D4B2ECAD472}" srcOrd="0" destOrd="0" presId="urn:microsoft.com/office/officeart/2005/8/layout/cycle1"/>
    <dgm:cxn modelId="{CC370A78-F7CE-4405-9029-B81F3535E70B}" type="presOf" srcId="{68C5E04E-6265-4B16-BA4B-1B77BF77708D}" destId="{F4C0D32D-F021-4EDB-9CCC-8CB2AD9ABD09}" srcOrd="0" destOrd="0" presId="urn:microsoft.com/office/officeart/2005/8/layout/cycle1"/>
    <dgm:cxn modelId="{87C52E12-60B1-4186-94A1-C261BA33234B}" type="presOf" srcId="{8825D68A-F238-4CF1-B0A0-F70733B237BB}" destId="{59F35B70-7942-43D8-BBF0-E9E36AEC40FC}" srcOrd="0" destOrd="0" presId="urn:microsoft.com/office/officeart/2005/8/layout/cycle1"/>
    <dgm:cxn modelId="{E3CAAF32-372B-4E8D-BA4F-16F6245702AB}" type="presOf" srcId="{7A4A2B5B-3B18-4785-AFEA-4825121F1F54}" destId="{92084315-87E4-45C9-A2A4-D5B7EEBD4CF5}"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A2234145-E4C5-464B-8D39-04BC1E1353A9}" type="presOf" srcId="{FC9B38EC-8D28-4FE0-AC35-F5152F1B6647}" destId="{C31E295F-1EE1-443E-BE0B-53620F76BC3B}" srcOrd="0" destOrd="0" presId="urn:microsoft.com/office/officeart/2005/8/layout/cycle1"/>
    <dgm:cxn modelId="{4E5BB45D-1626-407F-8588-488E329E7514}" type="presOf" srcId="{9F744A59-16C2-4455-8EFD-6FD3C8C30CDC}" destId="{4F41BD56-9446-4FC3-BF49-6FE52FDFDAED}" srcOrd="0" destOrd="0" presId="urn:microsoft.com/office/officeart/2005/8/layout/cycle1"/>
    <dgm:cxn modelId="{12E4927D-1C47-4C01-A294-44E1673C25D1}" type="presOf" srcId="{321731E0-EE0D-466A-AEE2-9CDE72BA9ECC}" destId="{09BE4A9D-5CDE-4D71-9B4F-3986DD4C3039}" srcOrd="0" destOrd="0" presId="urn:microsoft.com/office/officeart/2005/8/layout/cycle1"/>
    <dgm:cxn modelId="{D7C06F88-3839-4CD7-B90E-864ADCAADA04}" type="presParOf" srcId="{59F35B70-7942-43D8-BBF0-E9E36AEC40FC}" destId="{2E52B476-4A8F-4FF6-BAD1-12C09C143B5F}" srcOrd="0" destOrd="0" presId="urn:microsoft.com/office/officeart/2005/8/layout/cycle1"/>
    <dgm:cxn modelId="{B1ACF4C6-DC30-498A-86D3-D6827BF84804}" type="presParOf" srcId="{59F35B70-7942-43D8-BBF0-E9E36AEC40FC}" destId="{1E348C7E-2172-4A12-8BDE-6D4B2ECAD472}" srcOrd="1" destOrd="0" presId="urn:microsoft.com/office/officeart/2005/8/layout/cycle1"/>
    <dgm:cxn modelId="{C4DC4AF3-A589-4045-810C-FC19BDF3055B}" type="presParOf" srcId="{59F35B70-7942-43D8-BBF0-E9E36AEC40FC}" destId="{92084315-87E4-45C9-A2A4-D5B7EEBD4CF5}" srcOrd="2" destOrd="0" presId="urn:microsoft.com/office/officeart/2005/8/layout/cycle1"/>
    <dgm:cxn modelId="{7E6CAB68-8463-4E50-8F84-482215630772}" type="presParOf" srcId="{59F35B70-7942-43D8-BBF0-E9E36AEC40FC}" destId="{6D34940D-D84F-4B32-8616-A2BE990CD6F8}" srcOrd="3" destOrd="0" presId="urn:microsoft.com/office/officeart/2005/8/layout/cycle1"/>
    <dgm:cxn modelId="{C616BE43-BF5E-4A99-ADEB-D756E78504D2}" type="presParOf" srcId="{59F35B70-7942-43D8-BBF0-E9E36AEC40FC}" destId="{C31E295F-1EE1-443E-BE0B-53620F76BC3B}" srcOrd="4" destOrd="0" presId="urn:microsoft.com/office/officeart/2005/8/layout/cycle1"/>
    <dgm:cxn modelId="{DC2FBDBE-9460-4A56-9188-DB083D3B0C19}" type="presParOf" srcId="{59F35B70-7942-43D8-BBF0-E9E36AEC40FC}" destId="{4F41BD56-9446-4FC3-BF49-6FE52FDFDAED}" srcOrd="5" destOrd="0" presId="urn:microsoft.com/office/officeart/2005/8/layout/cycle1"/>
    <dgm:cxn modelId="{24227C5E-B8CA-47F4-9F58-04FE093C0906}" type="presParOf" srcId="{59F35B70-7942-43D8-BBF0-E9E36AEC40FC}" destId="{F73B8B7B-9387-4B7C-9AB7-FBE12BAB2977}" srcOrd="6" destOrd="0" presId="urn:microsoft.com/office/officeart/2005/8/layout/cycle1"/>
    <dgm:cxn modelId="{966BF4AE-6AE8-4931-9797-9E1BFDBF951E}" type="presParOf" srcId="{59F35B70-7942-43D8-BBF0-E9E36AEC40FC}" destId="{F4C0D32D-F021-4EDB-9CCC-8CB2AD9ABD09}" srcOrd="7" destOrd="0" presId="urn:microsoft.com/office/officeart/2005/8/layout/cycle1"/>
    <dgm:cxn modelId="{ED96FC45-75FE-4D13-BC39-9F4719F56B34}" type="presParOf" srcId="{59F35B70-7942-43D8-BBF0-E9E36AEC40FC}" destId="{A8501EF2-DDCA-4BB0-B132-875EBD9AC007}" srcOrd="8" destOrd="0" presId="urn:microsoft.com/office/officeart/2005/8/layout/cycle1"/>
    <dgm:cxn modelId="{DAB673CB-49A9-42E2-B658-7786BDAB88C0}" type="presParOf" srcId="{59F35B70-7942-43D8-BBF0-E9E36AEC40FC}" destId="{CCFE77D3-431A-422F-BF0D-55091150D192}" srcOrd="9" destOrd="0" presId="urn:microsoft.com/office/officeart/2005/8/layout/cycle1"/>
    <dgm:cxn modelId="{522A48FF-A71D-48B0-997D-FB52779C7EF2}" type="presParOf" srcId="{59F35B70-7942-43D8-BBF0-E9E36AEC40FC}" destId="{E786CF9B-B720-4310-9684-69409E5E20F7}" srcOrd="10" destOrd="0" presId="urn:microsoft.com/office/officeart/2005/8/layout/cycle1"/>
    <dgm:cxn modelId="{B26CF55C-7C40-4DFF-8DED-DEB551DAB1C6}"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5" qsCatId="simple" csTypeId="urn:microsoft.com/office/officeart/2005/8/colors/accent1_2#5" csCatId="accent1" phldr="1"/>
      <dgm:spPr/>
      <dgm:t>
        <a:bodyPr/>
        <a:lstStyle/>
        <a:p>
          <a:endParaRPr lang="en-US"/>
        </a:p>
      </dgm:t>
    </dgm:pt>
    <dgm:pt modelId="{CF241F44-2A45-4CB1-B7E6-2AEA03AB2CF4}">
      <dgm:prSet phldrT="[Text]"/>
      <dgm:spPr>
        <a:xfrm>
          <a:off x="1471137"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16607" y="140819"/>
          <a:ext cx="1684565" cy="1425414"/>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1471137"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432002"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432002"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416607" y="23097"/>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901"/>
            <a:gd name="adj2" fmla="val 465232"/>
            <a:gd name="adj3" fmla="val 549919"/>
            <a:gd name="adj4" fmla="val 20584849"/>
            <a:gd name="adj5" fmla="val 8051"/>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901"/>
            <a:gd name="adj2" fmla="val 465232"/>
            <a:gd name="adj3" fmla="val 5949919"/>
            <a:gd name="adj4" fmla="val 4384849"/>
            <a:gd name="adj5" fmla="val 8051"/>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901"/>
            <a:gd name="adj2" fmla="val 465232"/>
            <a:gd name="adj3" fmla="val 11349919"/>
            <a:gd name="adj4" fmla="val 9784849"/>
            <a:gd name="adj5" fmla="val 8051"/>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881" custLinFactNeighborY="1357" custRadScaleRad="71061"/>
      <dgm:spPr>
        <a:prstGeom prst="circularArrow">
          <a:avLst>
            <a:gd name="adj1" fmla="val 6901"/>
            <a:gd name="adj2" fmla="val 465232"/>
            <a:gd name="adj3" fmla="val 16749919"/>
            <a:gd name="adj4" fmla="val 15184849"/>
            <a:gd name="adj5" fmla="val 8051"/>
          </a:avLst>
        </a:prstGeom>
      </dgm:spPr>
      <dgm:t>
        <a:bodyPr/>
        <a:lstStyle/>
        <a:p>
          <a:endParaRPr lang="en-US"/>
        </a:p>
      </dgm:t>
    </dgm:pt>
  </dgm:ptLst>
  <dgm:cxnLst>
    <dgm:cxn modelId="{5C210FE8-2422-445A-B64E-602ADEA209F5}" type="presOf" srcId="{F454D169-7F39-4C66-A884-42BD7CC90AD4}" destId="{E786CF9B-B720-4310-9684-69409E5E20F7}"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210FF80D-8E3E-4D7F-A14C-4E2727DDA140}" type="presOf" srcId="{7A4A2B5B-3B18-4785-AFEA-4825121F1F54}" destId="{92084315-87E4-45C9-A2A4-D5B7EEBD4CF5}" srcOrd="0" destOrd="0" presId="urn:microsoft.com/office/officeart/2005/8/layout/cycle1"/>
    <dgm:cxn modelId="{326DE47C-16B4-4112-98C1-0BB692860F8F}" type="presOf" srcId="{FC9B38EC-8D28-4FE0-AC35-F5152F1B6647}" destId="{C31E295F-1EE1-443E-BE0B-53620F76BC3B}" srcOrd="0" destOrd="0" presId="urn:microsoft.com/office/officeart/2005/8/layout/cycle1"/>
    <dgm:cxn modelId="{8968BDC7-6268-42E7-AE0B-C7F4C9A67047}" srcId="{8825D68A-F238-4CF1-B0A0-F70733B237BB}" destId="{CF241F44-2A45-4CB1-B7E6-2AEA03AB2CF4}" srcOrd="0" destOrd="0" parTransId="{1DBB38A1-9775-4AA4-A025-F71B2FBD23C4}" sibTransId="{7A4A2B5B-3B18-4785-AFEA-4825121F1F54}"/>
    <dgm:cxn modelId="{FD57D87B-04DE-4723-AF63-F5AA283B111B}" type="presOf" srcId="{3D589409-48A7-4408-B8BC-74B482DD8CC9}" destId="{A8501EF2-DDCA-4BB0-B132-875EBD9AC007}" srcOrd="0" destOrd="0" presId="urn:microsoft.com/office/officeart/2005/8/layout/cycle1"/>
    <dgm:cxn modelId="{7F7FDD12-22DE-4D49-91AA-C28A6841795E}" type="presOf" srcId="{321731E0-EE0D-466A-AEE2-9CDE72BA9ECC}" destId="{09BE4A9D-5CDE-4D71-9B4F-3986DD4C3039}" srcOrd="0" destOrd="0" presId="urn:microsoft.com/office/officeart/2005/8/layout/cycle1"/>
    <dgm:cxn modelId="{98F3DE86-24F0-4F47-889F-0F77073C2186}" type="presOf" srcId="{8825D68A-F238-4CF1-B0A0-F70733B237BB}" destId="{59F35B70-7942-43D8-BBF0-E9E36AEC40FC}" srcOrd="0" destOrd="0" presId="urn:microsoft.com/office/officeart/2005/8/layout/cycle1"/>
    <dgm:cxn modelId="{022EADF6-E532-4123-87B4-7C8E0F80C76E}" type="presOf" srcId="{68C5E04E-6265-4B16-BA4B-1B77BF77708D}" destId="{F4C0D32D-F021-4EDB-9CCC-8CB2AD9ABD09}" srcOrd="0" destOrd="0" presId="urn:microsoft.com/office/officeart/2005/8/layout/cycle1"/>
    <dgm:cxn modelId="{B3F7F999-4050-4B6F-BC5E-63CA9300A49E}" srcId="{8825D68A-F238-4CF1-B0A0-F70733B237BB}" destId="{FC9B38EC-8D28-4FE0-AC35-F5152F1B6647}" srcOrd="1" destOrd="0" parTransId="{A96C124B-322C-466E-A5EA-98127E9712EF}" sibTransId="{9F744A59-16C2-4455-8EFD-6FD3C8C30CDC}"/>
    <dgm:cxn modelId="{4384C2B7-5B35-4B68-9CFC-40A54FE27591}" type="presOf" srcId="{CF241F44-2A45-4CB1-B7E6-2AEA03AB2CF4}" destId="{1E348C7E-2172-4A12-8BDE-6D4B2ECAD472}" srcOrd="0" destOrd="0" presId="urn:microsoft.com/office/officeart/2005/8/layout/cycle1"/>
    <dgm:cxn modelId="{F1EAE7C4-3EA8-4C33-87ED-3340010FCBAB}" type="presOf" srcId="{9F744A59-16C2-4455-8EFD-6FD3C8C30CDC}" destId="{4F41BD56-9446-4FC3-BF49-6FE52FDFDAED}"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5B55E07A-B337-4A13-AEBA-6CD11F554186}" type="presParOf" srcId="{59F35B70-7942-43D8-BBF0-E9E36AEC40FC}" destId="{2E52B476-4A8F-4FF6-BAD1-12C09C143B5F}" srcOrd="0" destOrd="0" presId="urn:microsoft.com/office/officeart/2005/8/layout/cycle1"/>
    <dgm:cxn modelId="{74E6559F-5920-485A-840D-3F7EA53F29B4}" type="presParOf" srcId="{59F35B70-7942-43D8-BBF0-E9E36AEC40FC}" destId="{1E348C7E-2172-4A12-8BDE-6D4B2ECAD472}" srcOrd="1" destOrd="0" presId="urn:microsoft.com/office/officeart/2005/8/layout/cycle1"/>
    <dgm:cxn modelId="{986A5394-035D-4CC6-A93B-A3FBC7817504}" type="presParOf" srcId="{59F35B70-7942-43D8-BBF0-E9E36AEC40FC}" destId="{92084315-87E4-45C9-A2A4-D5B7EEBD4CF5}" srcOrd="2" destOrd="0" presId="urn:microsoft.com/office/officeart/2005/8/layout/cycle1"/>
    <dgm:cxn modelId="{220CC5DF-DD1D-4687-8C31-6631442A0987}" type="presParOf" srcId="{59F35B70-7942-43D8-BBF0-E9E36AEC40FC}" destId="{6D34940D-D84F-4B32-8616-A2BE990CD6F8}" srcOrd="3" destOrd="0" presId="urn:microsoft.com/office/officeart/2005/8/layout/cycle1"/>
    <dgm:cxn modelId="{45FB5B7F-4B38-498C-80ED-488803815204}" type="presParOf" srcId="{59F35B70-7942-43D8-BBF0-E9E36AEC40FC}" destId="{C31E295F-1EE1-443E-BE0B-53620F76BC3B}" srcOrd="4" destOrd="0" presId="urn:microsoft.com/office/officeart/2005/8/layout/cycle1"/>
    <dgm:cxn modelId="{5E118E10-4906-4C20-AB9B-6110D025375C}" type="presParOf" srcId="{59F35B70-7942-43D8-BBF0-E9E36AEC40FC}" destId="{4F41BD56-9446-4FC3-BF49-6FE52FDFDAED}" srcOrd="5" destOrd="0" presId="urn:microsoft.com/office/officeart/2005/8/layout/cycle1"/>
    <dgm:cxn modelId="{1204616C-2901-4186-8889-73DF4C01387B}" type="presParOf" srcId="{59F35B70-7942-43D8-BBF0-E9E36AEC40FC}" destId="{F73B8B7B-9387-4B7C-9AB7-FBE12BAB2977}" srcOrd="6" destOrd="0" presId="urn:microsoft.com/office/officeart/2005/8/layout/cycle1"/>
    <dgm:cxn modelId="{A53691B3-DF23-40DD-AC2B-BC7E1995F896}" type="presParOf" srcId="{59F35B70-7942-43D8-BBF0-E9E36AEC40FC}" destId="{F4C0D32D-F021-4EDB-9CCC-8CB2AD9ABD09}" srcOrd="7" destOrd="0" presId="urn:microsoft.com/office/officeart/2005/8/layout/cycle1"/>
    <dgm:cxn modelId="{2D67A21F-8EBB-4BE6-BB8D-0F86C4E58830}" type="presParOf" srcId="{59F35B70-7942-43D8-BBF0-E9E36AEC40FC}" destId="{A8501EF2-DDCA-4BB0-B132-875EBD9AC007}" srcOrd="8" destOrd="0" presId="urn:microsoft.com/office/officeart/2005/8/layout/cycle1"/>
    <dgm:cxn modelId="{D9502E03-BC51-460A-A059-E9B0051186D8}" type="presParOf" srcId="{59F35B70-7942-43D8-BBF0-E9E36AEC40FC}" destId="{CCFE77D3-431A-422F-BF0D-55091150D192}" srcOrd="9" destOrd="0" presId="urn:microsoft.com/office/officeart/2005/8/layout/cycle1"/>
    <dgm:cxn modelId="{00B2B637-EDE3-4E9D-B148-5E5986A8111C}" type="presParOf" srcId="{59F35B70-7942-43D8-BBF0-E9E36AEC40FC}" destId="{E786CF9B-B720-4310-9684-69409E5E20F7}" srcOrd="10" destOrd="0" presId="urn:microsoft.com/office/officeart/2005/8/layout/cycle1"/>
    <dgm:cxn modelId="{8C448986-6AB6-4F3B-9609-62B0874DC188}"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5" qsCatId="simple" csTypeId="urn:microsoft.com/office/officeart/2005/8/colors/accent1_2#5" csCatId="accent1" phldr="1"/>
      <dgm:spPr/>
      <dgm:t>
        <a:bodyPr/>
        <a:lstStyle/>
        <a:p>
          <a:endParaRPr lang="en-US"/>
        </a:p>
      </dgm:t>
    </dgm:pt>
    <dgm:pt modelId="{CF241F44-2A45-4CB1-B7E6-2AEA03AB2CF4}">
      <dgm:prSet phldrT="[Text]"/>
      <dgm:spPr>
        <a:xfrm>
          <a:off x="1471137"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16607" y="140819"/>
          <a:ext cx="1684565" cy="1425414"/>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1471137"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432002" y="1077437"/>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16607" y="-436"/>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432002" y="38302"/>
          <a:ext cx="611460" cy="61146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416607" y="23097"/>
          <a:ext cx="1727900" cy="172790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901"/>
            <a:gd name="adj2" fmla="val 465232"/>
            <a:gd name="adj3" fmla="val 549919"/>
            <a:gd name="adj4" fmla="val 20584849"/>
            <a:gd name="adj5" fmla="val 8051"/>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901"/>
            <a:gd name="adj2" fmla="val 465232"/>
            <a:gd name="adj3" fmla="val 5949919"/>
            <a:gd name="adj4" fmla="val 4384849"/>
            <a:gd name="adj5" fmla="val 8051"/>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901"/>
            <a:gd name="adj2" fmla="val 465232"/>
            <a:gd name="adj3" fmla="val 11349919"/>
            <a:gd name="adj4" fmla="val 9784849"/>
            <a:gd name="adj5" fmla="val 8051"/>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1346" custLinFactNeighborY="1357" custRadScaleRad="71061"/>
      <dgm:spPr>
        <a:prstGeom prst="circularArrow">
          <a:avLst>
            <a:gd name="adj1" fmla="val 6901"/>
            <a:gd name="adj2" fmla="val 465232"/>
            <a:gd name="adj3" fmla="val 16749919"/>
            <a:gd name="adj4" fmla="val 15184849"/>
            <a:gd name="adj5" fmla="val 8051"/>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992A87DA-99AA-48B5-A139-B0D2B17980D7}" type="presOf" srcId="{3D589409-48A7-4408-B8BC-74B482DD8CC9}" destId="{A8501EF2-DDCA-4BB0-B132-875EBD9AC007}"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76A52016-2E28-43D5-A3A2-CE3C90ADAA77}" type="presOf" srcId="{FC9B38EC-8D28-4FE0-AC35-F5152F1B6647}" destId="{C31E295F-1EE1-443E-BE0B-53620F76BC3B}" srcOrd="0" destOrd="0" presId="urn:microsoft.com/office/officeart/2005/8/layout/cycle1"/>
    <dgm:cxn modelId="{CA98C457-42E1-452F-84D0-D045EFEE8778}" type="presOf" srcId="{9F744A59-16C2-4455-8EFD-6FD3C8C30CDC}" destId="{4F41BD56-9446-4FC3-BF49-6FE52FDFDAED}" srcOrd="0" destOrd="0" presId="urn:microsoft.com/office/officeart/2005/8/layout/cycle1"/>
    <dgm:cxn modelId="{B16F0B45-80E4-49B5-B278-49D3B01D7E8F}" type="presOf" srcId="{321731E0-EE0D-466A-AEE2-9CDE72BA9ECC}" destId="{09BE4A9D-5CDE-4D71-9B4F-3986DD4C3039}" srcOrd="0" destOrd="0" presId="urn:microsoft.com/office/officeart/2005/8/layout/cycle1"/>
    <dgm:cxn modelId="{66EFDDC2-1654-4ED7-A685-4F53C80D4F0F}" type="presOf" srcId="{8825D68A-F238-4CF1-B0A0-F70733B237BB}" destId="{59F35B70-7942-43D8-BBF0-E9E36AEC40FC}" srcOrd="0" destOrd="0" presId="urn:microsoft.com/office/officeart/2005/8/layout/cycle1"/>
    <dgm:cxn modelId="{F8FDDDBD-B2A4-4536-9496-7795AC8EE94E}" type="presOf" srcId="{F454D169-7F39-4C66-A884-42BD7CC90AD4}" destId="{E786CF9B-B720-4310-9684-69409E5E20F7}"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0E4F458A-196C-4698-9B38-6D1B2A7A9DAE}" type="presOf" srcId="{CF241F44-2A45-4CB1-B7E6-2AEA03AB2CF4}" destId="{1E348C7E-2172-4A12-8BDE-6D4B2ECAD472}" srcOrd="0" destOrd="0" presId="urn:microsoft.com/office/officeart/2005/8/layout/cycle1"/>
    <dgm:cxn modelId="{8BF4F5BB-0D14-483C-A9C1-575389F5562F}" type="presOf" srcId="{7A4A2B5B-3B18-4785-AFEA-4825121F1F54}" destId="{92084315-87E4-45C9-A2A4-D5B7EEBD4CF5}" srcOrd="0" destOrd="0" presId="urn:microsoft.com/office/officeart/2005/8/layout/cycle1"/>
    <dgm:cxn modelId="{F20413C2-C87F-4307-8FDB-A9FA2A748745}" type="presOf" srcId="{68C5E04E-6265-4B16-BA4B-1B77BF77708D}" destId="{F4C0D32D-F021-4EDB-9CCC-8CB2AD9ABD09}" srcOrd="0" destOrd="0" presId="urn:microsoft.com/office/officeart/2005/8/layout/cycle1"/>
    <dgm:cxn modelId="{B36093E2-F67D-4DC7-B18F-AC1E03B42AA6}" type="presParOf" srcId="{59F35B70-7942-43D8-BBF0-E9E36AEC40FC}" destId="{2E52B476-4A8F-4FF6-BAD1-12C09C143B5F}" srcOrd="0" destOrd="0" presId="urn:microsoft.com/office/officeart/2005/8/layout/cycle1"/>
    <dgm:cxn modelId="{FD20D574-8FEF-4F54-8CD9-F8A324C72BB1}" type="presParOf" srcId="{59F35B70-7942-43D8-BBF0-E9E36AEC40FC}" destId="{1E348C7E-2172-4A12-8BDE-6D4B2ECAD472}" srcOrd="1" destOrd="0" presId="urn:microsoft.com/office/officeart/2005/8/layout/cycle1"/>
    <dgm:cxn modelId="{70B690A8-BB84-4285-A051-5972786AFC02}" type="presParOf" srcId="{59F35B70-7942-43D8-BBF0-E9E36AEC40FC}" destId="{92084315-87E4-45C9-A2A4-D5B7EEBD4CF5}" srcOrd="2" destOrd="0" presId="urn:microsoft.com/office/officeart/2005/8/layout/cycle1"/>
    <dgm:cxn modelId="{2C1FB448-BDD6-436F-B75C-C92DB7FC98E8}" type="presParOf" srcId="{59F35B70-7942-43D8-BBF0-E9E36AEC40FC}" destId="{6D34940D-D84F-4B32-8616-A2BE990CD6F8}" srcOrd="3" destOrd="0" presId="urn:microsoft.com/office/officeart/2005/8/layout/cycle1"/>
    <dgm:cxn modelId="{07B5C641-C800-47ED-96C8-05BE7792ACDC}" type="presParOf" srcId="{59F35B70-7942-43D8-BBF0-E9E36AEC40FC}" destId="{C31E295F-1EE1-443E-BE0B-53620F76BC3B}" srcOrd="4" destOrd="0" presId="urn:microsoft.com/office/officeart/2005/8/layout/cycle1"/>
    <dgm:cxn modelId="{66FDCD3B-B0D2-4831-94DA-6E99A931F772}" type="presParOf" srcId="{59F35B70-7942-43D8-BBF0-E9E36AEC40FC}" destId="{4F41BD56-9446-4FC3-BF49-6FE52FDFDAED}" srcOrd="5" destOrd="0" presId="urn:microsoft.com/office/officeart/2005/8/layout/cycle1"/>
    <dgm:cxn modelId="{7A1AF18A-59A0-42B9-9A95-054A91732938}" type="presParOf" srcId="{59F35B70-7942-43D8-BBF0-E9E36AEC40FC}" destId="{F73B8B7B-9387-4B7C-9AB7-FBE12BAB2977}" srcOrd="6" destOrd="0" presId="urn:microsoft.com/office/officeart/2005/8/layout/cycle1"/>
    <dgm:cxn modelId="{A7D379B9-5C65-4CE3-85E9-DA634176C4FB}" type="presParOf" srcId="{59F35B70-7942-43D8-BBF0-E9E36AEC40FC}" destId="{F4C0D32D-F021-4EDB-9CCC-8CB2AD9ABD09}" srcOrd="7" destOrd="0" presId="urn:microsoft.com/office/officeart/2005/8/layout/cycle1"/>
    <dgm:cxn modelId="{7379E3B0-990D-42D5-9DE4-4A4363A9663B}" type="presParOf" srcId="{59F35B70-7942-43D8-BBF0-E9E36AEC40FC}" destId="{A8501EF2-DDCA-4BB0-B132-875EBD9AC007}" srcOrd="8" destOrd="0" presId="urn:microsoft.com/office/officeart/2005/8/layout/cycle1"/>
    <dgm:cxn modelId="{7B1A106E-7C4D-42F3-8C1C-9598E7E358CD}" type="presParOf" srcId="{59F35B70-7942-43D8-BBF0-E9E36AEC40FC}" destId="{CCFE77D3-431A-422F-BF0D-55091150D192}" srcOrd="9" destOrd="0" presId="urn:microsoft.com/office/officeart/2005/8/layout/cycle1"/>
    <dgm:cxn modelId="{0E7196DB-D59B-4072-A775-9A4F17B4216A}" type="presParOf" srcId="{59F35B70-7942-43D8-BBF0-E9E36AEC40FC}" destId="{E786CF9B-B720-4310-9684-69409E5E20F7}" srcOrd="10" destOrd="0" presId="urn:microsoft.com/office/officeart/2005/8/layout/cycle1"/>
    <dgm:cxn modelId="{534993ED-AFA2-4D56-9608-7F45A5D660D1}"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1" qsCatId="simple" csTypeId="urn:microsoft.com/office/officeart/2005/8/colors/accent1_2#1" csCatId="accent1" phldr="1"/>
      <dgm:spPr/>
      <dgm:t>
        <a:bodyPr/>
        <a:lstStyle/>
        <a:p>
          <a:endParaRPr lang="en-US"/>
        </a:p>
      </dgm:t>
    </dgm:pt>
    <dgm:pt modelId="{CF241F44-2A45-4CB1-B7E6-2AEA03AB2CF4}">
      <dgm:prSet phldrT="[Text]"/>
      <dgm:spPr>
        <a:xfrm>
          <a:off x="456560" y="13438"/>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84170" y="49602"/>
          <a:ext cx="594780" cy="50328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456560" y="380360"/>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84170" y="-271"/>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89638" y="380360"/>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84170" y="-271"/>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89638" y="13438"/>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84170" y="8037"/>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898"/>
            <a:gd name="adj2" fmla="val 465000"/>
            <a:gd name="adj3" fmla="val 550897"/>
            <a:gd name="adj4" fmla="val 20584103"/>
            <a:gd name="adj5" fmla="val 8047"/>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898"/>
            <a:gd name="adj2" fmla="val 465000"/>
            <a:gd name="adj3" fmla="val 5950897"/>
            <a:gd name="adj4" fmla="val 4384103"/>
            <a:gd name="adj5" fmla="val 8047"/>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898"/>
            <a:gd name="adj2" fmla="val 465000"/>
            <a:gd name="adj3" fmla="val 11350897"/>
            <a:gd name="adj4" fmla="val 9784103"/>
            <a:gd name="adj5" fmla="val 8047"/>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1346" custLinFactNeighborY="1357" custRadScaleRad="71061"/>
      <dgm:spPr>
        <a:prstGeom prst="circularArrow">
          <a:avLst>
            <a:gd name="adj1" fmla="val 6898"/>
            <a:gd name="adj2" fmla="val 465000"/>
            <a:gd name="adj3" fmla="val 16750897"/>
            <a:gd name="adj4" fmla="val 15184103"/>
            <a:gd name="adj5" fmla="val 8047"/>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75B25D6E-25B9-444D-80DB-B84B757A7F05}" type="presOf" srcId="{8825D68A-F238-4CF1-B0A0-F70733B237BB}" destId="{59F35B70-7942-43D8-BBF0-E9E36AEC40FC}" srcOrd="0" destOrd="0" presId="urn:microsoft.com/office/officeart/2005/8/layout/cycle1"/>
    <dgm:cxn modelId="{529A81AB-3E53-45BF-8E9A-56E6A7E0F5B4}" type="presOf" srcId="{68C5E04E-6265-4B16-BA4B-1B77BF77708D}" destId="{F4C0D32D-F021-4EDB-9CCC-8CB2AD9ABD09}" srcOrd="0" destOrd="0" presId="urn:microsoft.com/office/officeart/2005/8/layout/cycle1"/>
    <dgm:cxn modelId="{3D1E30A6-5867-4336-A3B8-5E6B2E6F18B0}" type="presOf" srcId="{321731E0-EE0D-466A-AEE2-9CDE72BA9ECC}" destId="{09BE4A9D-5CDE-4D71-9B4F-3986DD4C3039}" srcOrd="0" destOrd="0" presId="urn:microsoft.com/office/officeart/2005/8/layout/cycle1"/>
    <dgm:cxn modelId="{0C8D22A2-F4D9-4544-92DB-FC022384C015}" type="presOf" srcId="{F454D169-7F39-4C66-A884-42BD7CC90AD4}" destId="{E786CF9B-B720-4310-9684-69409E5E20F7}" srcOrd="0" destOrd="0" presId="urn:microsoft.com/office/officeart/2005/8/layout/cycle1"/>
    <dgm:cxn modelId="{1D2F4CA5-77DB-4C5B-8FE8-29839F53E6B3}" type="presOf" srcId="{9F744A59-16C2-4455-8EFD-6FD3C8C30CDC}" destId="{4F41BD56-9446-4FC3-BF49-6FE52FDFDAED}" srcOrd="0" destOrd="0" presId="urn:microsoft.com/office/officeart/2005/8/layout/cycle1"/>
    <dgm:cxn modelId="{F0B8E6ED-BAF1-446E-B6F4-B10F6CB76FC5}" type="presOf" srcId="{FC9B38EC-8D28-4FE0-AC35-F5152F1B6647}" destId="{C31E295F-1EE1-443E-BE0B-53620F76BC3B}"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E3B9999D-6A44-4A54-862A-D417A8B56A54}" type="presOf" srcId="{7A4A2B5B-3B18-4785-AFEA-4825121F1F54}" destId="{92084315-87E4-45C9-A2A4-D5B7EEBD4CF5}"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B47C6A99-C9A7-421A-9CC3-D1926A4C4EC8}" type="presOf" srcId="{CF241F44-2A45-4CB1-B7E6-2AEA03AB2CF4}" destId="{1E348C7E-2172-4A12-8BDE-6D4B2ECAD472}" srcOrd="0" destOrd="0" presId="urn:microsoft.com/office/officeart/2005/8/layout/cycle1"/>
    <dgm:cxn modelId="{D6599F50-E9B4-4C31-9A5D-5DDA86BB7A31}" type="presOf" srcId="{3D589409-48A7-4408-B8BC-74B482DD8CC9}" destId="{A8501EF2-DDCA-4BB0-B132-875EBD9AC007}" srcOrd="0" destOrd="0" presId="urn:microsoft.com/office/officeart/2005/8/layout/cycle1"/>
    <dgm:cxn modelId="{7BBE761D-D0CB-4620-A465-9ACB4521D68D}" type="presParOf" srcId="{59F35B70-7942-43D8-BBF0-E9E36AEC40FC}" destId="{2E52B476-4A8F-4FF6-BAD1-12C09C143B5F}" srcOrd="0" destOrd="0" presId="urn:microsoft.com/office/officeart/2005/8/layout/cycle1"/>
    <dgm:cxn modelId="{74EAD6D2-E755-4B84-9895-795EC0447648}" type="presParOf" srcId="{59F35B70-7942-43D8-BBF0-E9E36AEC40FC}" destId="{1E348C7E-2172-4A12-8BDE-6D4B2ECAD472}" srcOrd="1" destOrd="0" presId="urn:microsoft.com/office/officeart/2005/8/layout/cycle1"/>
    <dgm:cxn modelId="{98597F2E-EA1E-470E-AEEB-C2CFAC5695C1}" type="presParOf" srcId="{59F35B70-7942-43D8-BBF0-E9E36AEC40FC}" destId="{92084315-87E4-45C9-A2A4-D5B7EEBD4CF5}" srcOrd="2" destOrd="0" presId="urn:microsoft.com/office/officeart/2005/8/layout/cycle1"/>
    <dgm:cxn modelId="{B0E5C42C-5982-4278-8915-64C4CE3703A2}" type="presParOf" srcId="{59F35B70-7942-43D8-BBF0-E9E36AEC40FC}" destId="{6D34940D-D84F-4B32-8616-A2BE990CD6F8}" srcOrd="3" destOrd="0" presId="urn:microsoft.com/office/officeart/2005/8/layout/cycle1"/>
    <dgm:cxn modelId="{1AEBFAF3-9B10-4785-92C3-559B8F57BF7C}" type="presParOf" srcId="{59F35B70-7942-43D8-BBF0-E9E36AEC40FC}" destId="{C31E295F-1EE1-443E-BE0B-53620F76BC3B}" srcOrd="4" destOrd="0" presId="urn:microsoft.com/office/officeart/2005/8/layout/cycle1"/>
    <dgm:cxn modelId="{189FF68C-D993-46D4-8504-51F59D56A10C}" type="presParOf" srcId="{59F35B70-7942-43D8-BBF0-E9E36AEC40FC}" destId="{4F41BD56-9446-4FC3-BF49-6FE52FDFDAED}" srcOrd="5" destOrd="0" presId="urn:microsoft.com/office/officeart/2005/8/layout/cycle1"/>
    <dgm:cxn modelId="{27DE9380-BA5F-44FA-AD6D-075BDDE98917}" type="presParOf" srcId="{59F35B70-7942-43D8-BBF0-E9E36AEC40FC}" destId="{F73B8B7B-9387-4B7C-9AB7-FBE12BAB2977}" srcOrd="6" destOrd="0" presId="urn:microsoft.com/office/officeart/2005/8/layout/cycle1"/>
    <dgm:cxn modelId="{84F4A938-1B11-4CF6-8366-1D20202643ED}" type="presParOf" srcId="{59F35B70-7942-43D8-BBF0-E9E36AEC40FC}" destId="{F4C0D32D-F021-4EDB-9CCC-8CB2AD9ABD09}" srcOrd="7" destOrd="0" presId="urn:microsoft.com/office/officeart/2005/8/layout/cycle1"/>
    <dgm:cxn modelId="{92918D9C-3611-42AE-BCF9-BB59DCF74036}" type="presParOf" srcId="{59F35B70-7942-43D8-BBF0-E9E36AEC40FC}" destId="{A8501EF2-DDCA-4BB0-B132-875EBD9AC007}" srcOrd="8" destOrd="0" presId="urn:microsoft.com/office/officeart/2005/8/layout/cycle1"/>
    <dgm:cxn modelId="{CEA91F4C-9D9D-45E5-98C2-F291AF092B5D}" type="presParOf" srcId="{59F35B70-7942-43D8-BBF0-E9E36AEC40FC}" destId="{CCFE77D3-431A-422F-BF0D-55091150D192}" srcOrd="9" destOrd="0" presId="urn:microsoft.com/office/officeart/2005/8/layout/cycle1"/>
    <dgm:cxn modelId="{05AE50D0-D8DD-4AE1-8DC0-2558F76DE777}" type="presParOf" srcId="{59F35B70-7942-43D8-BBF0-E9E36AEC40FC}" destId="{E786CF9B-B720-4310-9684-69409E5E20F7}" srcOrd="10" destOrd="0" presId="urn:microsoft.com/office/officeart/2005/8/layout/cycle1"/>
    <dgm:cxn modelId="{AC8997D9-F33F-4332-AD0F-EAB774A77131}"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2" qsCatId="simple" csTypeId="urn:microsoft.com/office/officeart/2005/8/colors/accent1_2#2" csCatId="accent1" phldr="1"/>
      <dgm:spPr/>
      <dgm:t>
        <a:bodyPr/>
        <a:lstStyle/>
        <a:p>
          <a:endParaRPr lang="en-US"/>
        </a:p>
      </dgm:t>
    </dgm:pt>
    <dgm:pt modelId="{CF241F44-2A45-4CB1-B7E6-2AEA03AB2CF4}">
      <dgm:prSet phldrT="[Text]"/>
      <dgm:spPr>
        <a:xfrm>
          <a:off x="456560" y="13438"/>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84170" y="49602"/>
          <a:ext cx="594780" cy="503280"/>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456560" y="380360"/>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84170" y="-271"/>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89638" y="380360"/>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84170" y="-271"/>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89638" y="13438"/>
          <a:ext cx="215800" cy="215800"/>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32539" y="-100"/>
          <a:ext cx="610081" cy="610081"/>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898"/>
            <a:gd name="adj2" fmla="val 465000"/>
            <a:gd name="adj3" fmla="val 550897"/>
            <a:gd name="adj4" fmla="val 20584103"/>
            <a:gd name="adj5" fmla="val 8047"/>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898"/>
            <a:gd name="adj2" fmla="val 465000"/>
            <a:gd name="adj3" fmla="val 5950897"/>
            <a:gd name="adj4" fmla="val 4384103"/>
            <a:gd name="adj5" fmla="val 8047"/>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898"/>
            <a:gd name="adj2" fmla="val 465000"/>
            <a:gd name="adj3" fmla="val 11350897"/>
            <a:gd name="adj4" fmla="val 9784103"/>
            <a:gd name="adj5" fmla="val 8047"/>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7117" custLinFactNeighborY="23" custRadScaleRad="71061"/>
      <dgm:spPr>
        <a:prstGeom prst="circularArrow">
          <a:avLst>
            <a:gd name="adj1" fmla="val 6898"/>
            <a:gd name="adj2" fmla="val 465000"/>
            <a:gd name="adj3" fmla="val 16750897"/>
            <a:gd name="adj4" fmla="val 15184103"/>
            <a:gd name="adj5" fmla="val 8047"/>
          </a:avLst>
        </a:prstGeom>
      </dgm:spPr>
      <dgm:t>
        <a:bodyPr/>
        <a:lstStyle/>
        <a:p>
          <a:endParaRPr lang="en-US"/>
        </a:p>
      </dgm:t>
    </dgm:pt>
  </dgm:ptLst>
  <dgm:cxnLst>
    <dgm:cxn modelId="{8968BDC7-6268-42E7-AE0B-C7F4C9A67047}" srcId="{8825D68A-F238-4CF1-B0A0-F70733B237BB}" destId="{CF241F44-2A45-4CB1-B7E6-2AEA03AB2CF4}" srcOrd="0" destOrd="0" parTransId="{1DBB38A1-9775-4AA4-A025-F71B2FBD23C4}" sibTransId="{7A4A2B5B-3B18-4785-AFEA-4825121F1F54}"/>
    <dgm:cxn modelId="{EB675C72-109C-423D-96C4-B29E0A3474E7}" type="presOf" srcId="{3D589409-48A7-4408-B8BC-74B482DD8CC9}" destId="{A8501EF2-DDCA-4BB0-B132-875EBD9AC007}"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B2201293-044F-423C-A3E1-B02E54FD1930}" type="presOf" srcId="{68C5E04E-6265-4B16-BA4B-1B77BF77708D}" destId="{F4C0D32D-F021-4EDB-9CCC-8CB2AD9ABD09}" srcOrd="0" destOrd="0" presId="urn:microsoft.com/office/officeart/2005/8/layout/cycle1"/>
    <dgm:cxn modelId="{4050C98F-A226-43B5-9A93-D17CF183313A}" type="presOf" srcId="{7A4A2B5B-3B18-4785-AFEA-4825121F1F54}" destId="{92084315-87E4-45C9-A2A4-D5B7EEBD4CF5}" srcOrd="0" destOrd="0" presId="urn:microsoft.com/office/officeart/2005/8/layout/cycle1"/>
    <dgm:cxn modelId="{EEE0F9F0-BD8A-4550-B55F-0F7ECF6E65BB}" type="presOf" srcId="{F454D169-7F39-4C66-A884-42BD7CC90AD4}" destId="{E786CF9B-B720-4310-9684-69409E5E20F7}" srcOrd="0" destOrd="0" presId="urn:microsoft.com/office/officeart/2005/8/layout/cycle1"/>
    <dgm:cxn modelId="{3E2EBD9C-D194-4688-9BC8-A0ED322A1E6E}" type="presOf" srcId="{321731E0-EE0D-466A-AEE2-9CDE72BA9ECC}" destId="{09BE4A9D-5CDE-4D71-9B4F-3986DD4C3039}" srcOrd="0" destOrd="0" presId="urn:microsoft.com/office/officeart/2005/8/layout/cycle1"/>
    <dgm:cxn modelId="{6C1AA01E-88FC-4867-9C23-E26B20B8EF8E}" type="presOf" srcId="{8825D68A-F238-4CF1-B0A0-F70733B237BB}" destId="{59F35B70-7942-43D8-BBF0-E9E36AEC40FC}" srcOrd="0" destOrd="0" presId="urn:microsoft.com/office/officeart/2005/8/layout/cycle1"/>
    <dgm:cxn modelId="{7EA89DF7-1810-496D-BEEA-14F5C187831F}" type="presOf" srcId="{9F744A59-16C2-4455-8EFD-6FD3C8C30CDC}" destId="{4F41BD56-9446-4FC3-BF49-6FE52FDFDAED}"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FD56DCAD-7F6D-495F-B55B-1627672FB5F1}" type="presOf" srcId="{FC9B38EC-8D28-4FE0-AC35-F5152F1B6647}" destId="{C31E295F-1EE1-443E-BE0B-53620F76BC3B}" srcOrd="0" destOrd="0" presId="urn:microsoft.com/office/officeart/2005/8/layout/cycle1"/>
    <dgm:cxn modelId="{AFA9F079-F9BC-4039-83CE-8DB5971812FC}" type="presOf" srcId="{CF241F44-2A45-4CB1-B7E6-2AEA03AB2CF4}" destId="{1E348C7E-2172-4A12-8BDE-6D4B2ECAD472}" srcOrd="0" destOrd="0" presId="urn:microsoft.com/office/officeart/2005/8/layout/cycle1"/>
    <dgm:cxn modelId="{E1A72C96-6CB5-4CC8-BB19-FDC7DF8EAC46}" type="presParOf" srcId="{59F35B70-7942-43D8-BBF0-E9E36AEC40FC}" destId="{2E52B476-4A8F-4FF6-BAD1-12C09C143B5F}" srcOrd="0" destOrd="0" presId="urn:microsoft.com/office/officeart/2005/8/layout/cycle1"/>
    <dgm:cxn modelId="{0E8D1C50-790F-4C92-9327-577B0E2D5213}" type="presParOf" srcId="{59F35B70-7942-43D8-BBF0-E9E36AEC40FC}" destId="{1E348C7E-2172-4A12-8BDE-6D4B2ECAD472}" srcOrd="1" destOrd="0" presId="urn:microsoft.com/office/officeart/2005/8/layout/cycle1"/>
    <dgm:cxn modelId="{F8AB0598-C43A-430B-81FB-4D023AE7834D}" type="presParOf" srcId="{59F35B70-7942-43D8-BBF0-E9E36AEC40FC}" destId="{92084315-87E4-45C9-A2A4-D5B7EEBD4CF5}" srcOrd="2" destOrd="0" presId="urn:microsoft.com/office/officeart/2005/8/layout/cycle1"/>
    <dgm:cxn modelId="{657E2AEF-9AFE-4590-9809-A6688C87890F}" type="presParOf" srcId="{59F35B70-7942-43D8-BBF0-E9E36AEC40FC}" destId="{6D34940D-D84F-4B32-8616-A2BE990CD6F8}" srcOrd="3" destOrd="0" presId="urn:microsoft.com/office/officeart/2005/8/layout/cycle1"/>
    <dgm:cxn modelId="{102398BC-9BB2-40F9-A624-7A8E90FA5593}" type="presParOf" srcId="{59F35B70-7942-43D8-BBF0-E9E36AEC40FC}" destId="{C31E295F-1EE1-443E-BE0B-53620F76BC3B}" srcOrd="4" destOrd="0" presId="urn:microsoft.com/office/officeart/2005/8/layout/cycle1"/>
    <dgm:cxn modelId="{9FBB0FDA-2EE5-4764-B002-0E4B18274B8E}" type="presParOf" srcId="{59F35B70-7942-43D8-BBF0-E9E36AEC40FC}" destId="{4F41BD56-9446-4FC3-BF49-6FE52FDFDAED}" srcOrd="5" destOrd="0" presId="urn:microsoft.com/office/officeart/2005/8/layout/cycle1"/>
    <dgm:cxn modelId="{123916BC-CFAF-4119-BCEB-CD11B5D144A7}" type="presParOf" srcId="{59F35B70-7942-43D8-BBF0-E9E36AEC40FC}" destId="{F73B8B7B-9387-4B7C-9AB7-FBE12BAB2977}" srcOrd="6" destOrd="0" presId="urn:microsoft.com/office/officeart/2005/8/layout/cycle1"/>
    <dgm:cxn modelId="{DACBDBF6-AADA-4090-8798-6BDEE688A898}" type="presParOf" srcId="{59F35B70-7942-43D8-BBF0-E9E36AEC40FC}" destId="{F4C0D32D-F021-4EDB-9CCC-8CB2AD9ABD09}" srcOrd="7" destOrd="0" presId="urn:microsoft.com/office/officeart/2005/8/layout/cycle1"/>
    <dgm:cxn modelId="{F9577234-169C-4CFC-8460-BA38CE7AA209}" type="presParOf" srcId="{59F35B70-7942-43D8-BBF0-E9E36AEC40FC}" destId="{A8501EF2-DDCA-4BB0-B132-875EBD9AC007}" srcOrd="8" destOrd="0" presId="urn:microsoft.com/office/officeart/2005/8/layout/cycle1"/>
    <dgm:cxn modelId="{699501BC-97EE-49F6-A38C-AB7445B13C23}" type="presParOf" srcId="{59F35B70-7942-43D8-BBF0-E9E36AEC40FC}" destId="{CCFE77D3-431A-422F-BF0D-55091150D192}" srcOrd="9" destOrd="0" presId="urn:microsoft.com/office/officeart/2005/8/layout/cycle1"/>
    <dgm:cxn modelId="{9E6C3934-2C19-4199-99C8-52BDB7BC7130}" type="presParOf" srcId="{59F35B70-7942-43D8-BBF0-E9E36AEC40FC}" destId="{E786CF9B-B720-4310-9684-69409E5E20F7}" srcOrd="10" destOrd="0" presId="urn:microsoft.com/office/officeart/2005/8/layout/cycle1"/>
    <dgm:cxn modelId="{206842D9-D126-406F-B84E-B1772DCCC36D}"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25D68A-F238-4CF1-B0A0-F70733B237BB}" type="doc">
      <dgm:prSet loTypeId="urn:microsoft.com/office/officeart/2005/8/layout/cycle1" loCatId="cycle" qsTypeId="urn:microsoft.com/office/officeart/2005/8/quickstyle/simple1#3" qsCatId="simple" csTypeId="urn:microsoft.com/office/officeart/2005/8/colors/accent1_2#3" csCatId="accent1" phldr="1"/>
      <dgm:spPr/>
      <dgm:t>
        <a:bodyPr/>
        <a:lstStyle/>
        <a:p>
          <a:endParaRPr lang="en-US"/>
        </a:p>
      </dgm:t>
    </dgm:pt>
    <dgm:pt modelId="{CF241F44-2A45-4CB1-B7E6-2AEA03AB2CF4}">
      <dgm:prSet phldrT="[Text]"/>
      <dgm:spPr>
        <a:xfrm>
          <a:off x="418457" y="13590"/>
          <a:ext cx="215651" cy="215651"/>
        </a:xfrm>
        <a:noFill/>
        <a:ln>
          <a:noFill/>
        </a:ln>
        <a:effectLst/>
      </dgm:spPr>
      <dgm:t>
        <a:bodyPr/>
        <a:lstStyle/>
        <a:p>
          <a:r>
            <a:rPr lang="en-US" dirty="0" smtClean="0">
              <a:solidFill>
                <a:srgbClr val="000000">
                  <a:hueOff val="0"/>
                  <a:satOff val="0"/>
                  <a:lumOff val="0"/>
                  <a:alphaOff val="0"/>
                </a:srgbClr>
              </a:solidFill>
              <a:latin typeface="Arial"/>
              <a:ea typeface="+mn-ea"/>
              <a:cs typeface="+mn-cs"/>
            </a:rPr>
            <a:t>Plan</a:t>
          </a:r>
          <a:endParaRPr lang="en-US" dirty="0">
            <a:solidFill>
              <a:srgbClr val="000000">
                <a:hueOff val="0"/>
                <a:satOff val="0"/>
                <a:lumOff val="0"/>
                <a:alphaOff val="0"/>
              </a:srgbClr>
            </a:solidFill>
            <a:latin typeface="Arial"/>
            <a:ea typeface="+mn-ea"/>
            <a:cs typeface="+mn-cs"/>
          </a:endParaRPr>
        </a:p>
      </dgm:t>
    </dgm:pt>
    <dgm:pt modelId="{1DBB38A1-9775-4AA4-A025-F71B2FBD23C4}" type="parTrans" cxnId="{8968BDC7-6268-42E7-AE0B-C7F4C9A67047}">
      <dgm:prSet/>
      <dgm:spPr/>
      <dgm:t>
        <a:bodyPr/>
        <a:lstStyle/>
        <a:p>
          <a:endParaRPr lang="en-US"/>
        </a:p>
      </dgm:t>
    </dgm:pt>
    <dgm:pt modelId="{7A4A2B5B-3B18-4785-AFEA-4825121F1F54}" type="sibTrans" cxnId="{8968BDC7-6268-42E7-AE0B-C7F4C9A67047}">
      <dgm:prSet/>
      <dgm:spPr>
        <a:xfrm>
          <a:off x="46208" y="49720"/>
          <a:ext cx="594505" cy="503047"/>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C9B38EC-8D28-4FE0-AC35-F5152F1B6647}">
      <dgm:prSet phldrT="[Text]"/>
      <dgm:spPr>
        <a:xfrm>
          <a:off x="418457" y="380357"/>
          <a:ext cx="215651" cy="215651"/>
        </a:xfrm>
        <a:noFill/>
        <a:ln>
          <a:noFill/>
        </a:ln>
        <a:effectLst/>
      </dgm:spPr>
      <dgm:t>
        <a:bodyPr/>
        <a:lstStyle/>
        <a:p>
          <a:r>
            <a:rPr lang="en-US" dirty="0" smtClean="0">
              <a:solidFill>
                <a:srgbClr val="000000">
                  <a:hueOff val="0"/>
                  <a:satOff val="0"/>
                  <a:lumOff val="0"/>
                  <a:alphaOff val="0"/>
                </a:srgbClr>
              </a:solidFill>
              <a:latin typeface="Arial"/>
              <a:ea typeface="+mn-ea"/>
              <a:cs typeface="+mn-cs"/>
            </a:rPr>
            <a:t>Do</a:t>
          </a:r>
          <a:endParaRPr lang="en-US" dirty="0">
            <a:solidFill>
              <a:srgbClr val="000000">
                <a:hueOff val="0"/>
                <a:satOff val="0"/>
                <a:lumOff val="0"/>
                <a:alphaOff val="0"/>
              </a:srgbClr>
            </a:solidFill>
            <a:latin typeface="Arial"/>
            <a:ea typeface="+mn-ea"/>
            <a:cs typeface="+mn-cs"/>
          </a:endParaRPr>
        </a:p>
      </dgm:t>
    </dgm:pt>
    <dgm:pt modelId="{A96C124B-322C-466E-A5EA-98127E9712EF}" type="parTrans" cxnId="{B3F7F999-4050-4B6F-BC5E-63CA9300A49E}">
      <dgm:prSet/>
      <dgm:spPr/>
      <dgm:t>
        <a:bodyPr/>
        <a:lstStyle/>
        <a:p>
          <a:endParaRPr lang="en-US"/>
        </a:p>
      </dgm:t>
    </dgm:pt>
    <dgm:pt modelId="{9F744A59-16C2-4455-8EFD-6FD3C8C30CDC}" type="sibTrans" cxnId="{B3F7F999-4050-4B6F-BC5E-63CA9300A49E}">
      <dgm:prSet/>
      <dgm:spPr>
        <a:xfrm>
          <a:off x="46208" y="-130"/>
          <a:ext cx="609799" cy="609799"/>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68C5E04E-6265-4B16-BA4B-1B77BF77708D}">
      <dgm:prSet phldrT="[Text]"/>
      <dgm:spPr>
        <a:xfrm>
          <a:off x="51690" y="380357"/>
          <a:ext cx="215651" cy="215651"/>
        </a:xfrm>
        <a:noFill/>
        <a:ln>
          <a:noFill/>
        </a:ln>
        <a:effectLst/>
      </dgm:spPr>
      <dgm:t>
        <a:bodyPr/>
        <a:lstStyle/>
        <a:p>
          <a:r>
            <a:rPr lang="en-US" dirty="0" smtClean="0">
              <a:solidFill>
                <a:srgbClr val="000000">
                  <a:hueOff val="0"/>
                  <a:satOff val="0"/>
                  <a:lumOff val="0"/>
                  <a:alphaOff val="0"/>
                </a:srgbClr>
              </a:solidFill>
              <a:latin typeface="Arial"/>
              <a:ea typeface="+mn-ea"/>
              <a:cs typeface="+mn-cs"/>
            </a:rPr>
            <a:t>Study</a:t>
          </a:r>
          <a:endParaRPr lang="en-US" dirty="0">
            <a:solidFill>
              <a:srgbClr val="000000">
                <a:hueOff val="0"/>
                <a:satOff val="0"/>
                <a:lumOff val="0"/>
                <a:alphaOff val="0"/>
              </a:srgbClr>
            </a:solidFill>
            <a:latin typeface="Arial"/>
            <a:ea typeface="+mn-ea"/>
            <a:cs typeface="+mn-cs"/>
          </a:endParaRPr>
        </a:p>
      </dgm:t>
    </dgm:pt>
    <dgm:pt modelId="{620187DA-4725-46AF-ACCD-08C0A9C929D8}" type="parTrans" cxnId="{59A1C3B8-37FF-46A4-AF9A-A3C03F420CD0}">
      <dgm:prSet/>
      <dgm:spPr/>
      <dgm:t>
        <a:bodyPr/>
        <a:lstStyle/>
        <a:p>
          <a:endParaRPr lang="en-US"/>
        </a:p>
      </dgm:t>
    </dgm:pt>
    <dgm:pt modelId="{3D589409-48A7-4408-B8BC-74B482DD8CC9}" type="sibTrans" cxnId="{59A1C3B8-37FF-46A4-AF9A-A3C03F420CD0}">
      <dgm:prSet/>
      <dgm:spPr>
        <a:xfrm>
          <a:off x="46208" y="-130"/>
          <a:ext cx="609799" cy="609799"/>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F454D169-7F39-4C66-A884-42BD7CC90AD4}">
      <dgm:prSet phldrT="[Text]"/>
      <dgm:spPr>
        <a:xfrm>
          <a:off x="51690" y="13590"/>
          <a:ext cx="215651" cy="215651"/>
        </a:xfrm>
        <a:noFill/>
        <a:ln>
          <a:noFill/>
        </a:ln>
        <a:effectLst/>
      </dgm:spPr>
      <dgm:t>
        <a:bodyPr/>
        <a:lstStyle/>
        <a:p>
          <a:r>
            <a:rPr lang="en-US" dirty="0" smtClean="0">
              <a:solidFill>
                <a:srgbClr val="000000">
                  <a:hueOff val="0"/>
                  <a:satOff val="0"/>
                  <a:lumOff val="0"/>
                  <a:alphaOff val="0"/>
                </a:srgbClr>
              </a:solidFill>
              <a:latin typeface="Arial"/>
              <a:ea typeface="+mn-ea"/>
              <a:cs typeface="+mn-cs"/>
            </a:rPr>
            <a:t>Adjust</a:t>
          </a:r>
          <a:endParaRPr lang="en-US" dirty="0">
            <a:solidFill>
              <a:srgbClr val="000000">
                <a:hueOff val="0"/>
                <a:satOff val="0"/>
                <a:lumOff val="0"/>
                <a:alphaOff val="0"/>
              </a:srgbClr>
            </a:solidFill>
            <a:latin typeface="Arial"/>
            <a:ea typeface="+mn-ea"/>
            <a:cs typeface="+mn-cs"/>
          </a:endParaRPr>
        </a:p>
      </dgm:t>
    </dgm:pt>
    <dgm:pt modelId="{089BF3D9-75D5-44C4-93C7-CBB3FC7E3D8D}" type="parTrans" cxnId="{7455D071-3E26-46A3-896B-8050404BCAB5}">
      <dgm:prSet/>
      <dgm:spPr/>
      <dgm:t>
        <a:bodyPr/>
        <a:lstStyle/>
        <a:p>
          <a:endParaRPr lang="en-US"/>
        </a:p>
      </dgm:t>
    </dgm:pt>
    <dgm:pt modelId="{321731E0-EE0D-466A-AEE2-9CDE72BA9ECC}" type="sibTrans" cxnId="{7455D071-3E26-46A3-896B-8050404BCAB5}">
      <dgm:prSet/>
      <dgm:spPr>
        <a:xfrm>
          <a:off x="-5399" y="8175"/>
          <a:ext cx="609799" cy="609799"/>
        </a:xfrm>
        <a:solidFill>
          <a:srgbClr val="333399"/>
        </a:solidFill>
        <a:ln w="25400" cap="flat" cmpd="sng" algn="ctr">
          <a:solidFill>
            <a:srgbClr val="FFFFFF">
              <a:hueOff val="0"/>
              <a:satOff val="0"/>
              <a:lumOff val="0"/>
              <a:alphaOff val="0"/>
            </a:srgbClr>
          </a:solidFill>
          <a:prstDash val="solid"/>
        </a:ln>
        <a:effectLst/>
      </dgm:spPr>
      <dgm:t>
        <a:bodyPr/>
        <a:lstStyle/>
        <a:p>
          <a:endParaRPr lang="en-US"/>
        </a:p>
      </dgm:t>
    </dgm:pt>
    <dgm:pt modelId="{59F35B70-7942-43D8-BBF0-E9E36AEC40FC}" type="pres">
      <dgm:prSet presAssocID="{8825D68A-F238-4CF1-B0A0-F70733B237BB}" presName="cycle" presStyleCnt="0">
        <dgm:presLayoutVars>
          <dgm:dir/>
          <dgm:resizeHandles val="exact"/>
        </dgm:presLayoutVars>
      </dgm:prSet>
      <dgm:spPr/>
      <dgm:t>
        <a:bodyPr/>
        <a:lstStyle/>
        <a:p>
          <a:endParaRPr lang="en-US"/>
        </a:p>
      </dgm:t>
    </dgm:pt>
    <dgm:pt modelId="{2E52B476-4A8F-4FF6-BAD1-12C09C143B5F}" type="pres">
      <dgm:prSet presAssocID="{CF241F44-2A45-4CB1-B7E6-2AEA03AB2CF4}" presName="dummy" presStyleCnt="0"/>
      <dgm:spPr/>
    </dgm:pt>
    <dgm:pt modelId="{1E348C7E-2172-4A12-8BDE-6D4B2ECAD472}" type="pres">
      <dgm:prSet presAssocID="{CF241F44-2A45-4CB1-B7E6-2AEA03AB2CF4}" presName="node" presStyleLbl="revTx" presStyleIdx="0" presStyleCnt="4">
        <dgm:presLayoutVars>
          <dgm:bulletEnabled val="1"/>
        </dgm:presLayoutVars>
      </dgm:prSet>
      <dgm:spPr>
        <a:prstGeom prst="rect">
          <a:avLst/>
        </a:prstGeom>
      </dgm:spPr>
      <dgm:t>
        <a:bodyPr/>
        <a:lstStyle/>
        <a:p>
          <a:endParaRPr lang="en-US"/>
        </a:p>
      </dgm:t>
    </dgm:pt>
    <dgm:pt modelId="{92084315-87E4-45C9-A2A4-D5B7EEBD4CF5}" type="pres">
      <dgm:prSet presAssocID="{7A4A2B5B-3B18-4785-AFEA-4825121F1F54}" presName="sibTrans" presStyleLbl="node1" presStyleIdx="0" presStyleCnt="4" custScaleX="97492" custScaleY="82494" custLinFactNeighborX="92" custLinFactNeighborY="-583"/>
      <dgm:spPr>
        <a:prstGeom prst="circularArrow">
          <a:avLst>
            <a:gd name="adj1" fmla="val 6896"/>
            <a:gd name="adj2" fmla="val 464876"/>
            <a:gd name="adj3" fmla="val 551420"/>
            <a:gd name="adj4" fmla="val 20583704"/>
            <a:gd name="adj5" fmla="val 8045"/>
          </a:avLst>
        </a:prstGeom>
      </dgm:spPr>
      <dgm:t>
        <a:bodyPr/>
        <a:lstStyle/>
        <a:p>
          <a:endParaRPr lang="en-US"/>
        </a:p>
      </dgm:t>
    </dgm:pt>
    <dgm:pt modelId="{6D34940D-D84F-4B32-8616-A2BE990CD6F8}" type="pres">
      <dgm:prSet presAssocID="{FC9B38EC-8D28-4FE0-AC35-F5152F1B6647}" presName="dummy" presStyleCnt="0"/>
      <dgm:spPr/>
    </dgm:pt>
    <dgm:pt modelId="{C31E295F-1EE1-443E-BE0B-53620F76BC3B}" type="pres">
      <dgm:prSet presAssocID="{FC9B38EC-8D28-4FE0-AC35-F5152F1B6647}" presName="node" presStyleLbl="revTx" presStyleIdx="1" presStyleCnt="4">
        <dgm:presLayoutVars>
          <dgm:bulletEnabled val="1"/>
        </dgm:presLayoutVars>
      </dgm:prSet>
      <dgm:spPr>
        <a:prstGeom prst="rect">
          <a:avLst/>
        </a:prstGeom>
      </dgm:spPr>
      <dgm:t>
        <a:bodyPr/>
        <a:lstStyle/>
        <a:p>
          <a:endParaRPr lang="en-US"/>
        </a:p>
      </dgm:t>
    </dgm:pt>
    <dgm:pt modelId="{4F41BD56-9446-4FC3-BF49-6FE52FDFDAED}" type="pres">
      <dgm:prSet presAssocID="{9F744A59-16C2-4455-8EFD-6FD3C8C30CDC}" presName="sibTrans" presStyleLbl="node1" presStyleIdx="1" presStyleCnt="4" custLinFactNeighborX="1346" custLinFactNeighborY="-5"/>
      <dgm:spPr>
        <a:prstGeom prst="circularArrow">
          <a:avLst>
            <a:gd name="adj1" fmla="val 6896"/>
            <a:gd name="adj2" fmla="val 464876"/>
            <a:gd name="adj3" fmla="val 5951420"/>
            <a:gd name="adj4" fmla="val 4383704"/>
            <a:gd name="adj5" fmla="val 8045"/>
          </a:avLst>
        </a:prstGeom>
      </dgm:spPr>
      <dgm:t>
        <a:bodyPr/>
        <a:lstStyle/>
        <a:p>
          <a:endParaRPr lang="en-US"/>
        </a:p>
      </dgm:t>
    </dgm:pt>
    <dgm:pt modelId="{F73B8B7B-9387-4B7C-9AB7-FBE12BAB2977}" type="pres">
      <dgm:prSet presAssocID="{68C5E04E-6265-4B16-BA4B-1B77BF77708D}" presName="dummy" presStyleCnt="0"/>
      <dgm:spPr/>
    </dgm:pt>
    <dgm:pt modelId="{F4C0D32D-F021-4EDB-9CCC-8CB2AD9ABD09}" type="pres">
      <dgm:prSet presAssocID="{68C5E04E-6265-4B16-BA4B-1B77BF77708D}" presName="node" presStyleLbl="revTx" presStyleIdx="2" presStyleCnt="4">
        <dgm:presLayoutVars>
          <dgm:bulletEnabled val="1"/>
        </dgm:presLayoutVars>
      </dgm:prSet>
      <dgm:spPr>
        <a:prstGeom prst="rect">
          <a:avLst/>
        </a:prstGeom>
      </dgm:spPr>
      <dgm:t>
        <a:bodyPr/>
        <a:lstStyle/>
        <a:p>
          <a:endParaRPr lang="en-US"/>
        </a:p>
      </dgm:t>
    </dgm:pt>
    <dgm:pt modelId="{A8501EF2-DDCA-4BB0-B132-875EBD9AC007}" type="pres">
      <dgm:prSet presAssocID="{3D589409-48A7-4408-B8BC-74B482DD8CC9}" presName="sibTrans" presStyleLbl="node1" presStyleIdx="2" presStyleCnt="4" custLinFactNeighborX="1346" custLinFactNeighborY="-5"/>
      <dgm:spPr>
        <a:prstGeom prst="circularArrow">
          <a:avLst>
            <a:gd name="adj1" fmla="val 6896"/>
            <a:gd name="adj2" fmla="val 464876"/>
            <a:gd name="adj3" fmla="val 11351420"/>
            <a:gd name="adj4" fmla="val 9783704"/>
            <a:gd name="adj5" fmla="val 8045"/>
          </a:avLst>
        </a:prstGeom>
      </dgm:spPr>
      <dgm:t>
        <a:bodyPr/>
        <a:lstStyle/>
        <a:p>
          <a:endParaRPr lang="en-US"/>
        </a:p>
      </dgm:t>
    </dgm:pt>
    <dgm:pt modelId="{CCFE77D3-431A-422F-BF0D-55091150D192}" type="pres">
      <dgm:prSet presAssocID="{F454D169-7F39-4C66-A884-42BD7CC90AD4}" presName="dummy" presStyleCnt="0"/>
      <dgm:spPr/>
    </dgm:pt>
    <dgm:pt modelId="{E786CF9B-B720-4310-9684-69409E5E20F7}" type="pres">
      <dgm:prSet presAssocID="{F454D169-7F39-4C66-A884-42BD7CC90AD4}" presName="node" presStyleLbl="revTx" presStyleIdx="3" presStyleCnt="4">
        <dgm:presLayoutVars>
          <dgm:bulletEnabled val="1"/>
        </dgm:presLayoutVars>
      </dgm:prSet>
      <dgm:spPr>
        <a:prstGeom prst="rect">
          <a:avLst/>
        </a:prstGeom>
      </dgm:spPr>
      <dgm:t>
        <a:bodyPr/>
        <a:lstStyle/>
        <a:p>
          <a:endParaRPr lang="en-US"/>
        </a:p>
      </dgm:t>
    </dgm:pt>
    <dgm:pt modelId="{09BE4A9D-5CDE-4D71-9B4F-3986DD4C3039}" type="pres">
      <dgm:prSet presAssocID="{321731E0-EE0D-466A-AEE2-9CDE72BA9ECC}" presName="sibTrans" presStyleLbl="node1" presStyleIdx="3" presStyleCnt="4" custLinFactNeighborX="-7117" custLinFactNeighborY="1357" custRadScaleRad="139945" custRadScaleInc="-2147483648"/>
      <dgm:spPr>
        <a:prstGeom prst="circularArrow">
          <a:avLst>
            <a:gd name="adj1" fmla="val 6896"/>
            <a:gd name="adj2" fmla="val 464876"/>
            <a:gd name="adj3" fmla="val 16751420"/>
            <a:gd name="adj4" fmla="val 15183704"/>
            <a:gd name="adj5" fmla="val 8045"/>
          </a:avLst>
        </a:prstGeom>
      </dgm:spPr>
      <dgm:t>
        <a:bodyPr/>
        <a:lstStyle/>
        <a:p>
          <a:endParaRPr lang="en-US"/>
        </a:p>
      </dgm:t>
    </dgm:pt>
  </dgm:ptLst>
  <dgm:cxnLst>
    <dgm:cxn modelId="{ED3CB5D4-4459-4350-812D-752B23C7CCE8}" type="presOf" srcId="{8825D68A-F238-4CF1-B0A0-F70733B237BB}" destId="{59F35B70-7942-43D8-BBF0-E9E36AEC40FC}" srcOrd="0" destOrd="0" presId="urn:microsoft.com/office/officeart/2005/8/layout/cycle1"/>
    <dgm:cxn modelId="{6ABF47B7-E8CC-4686-A5F5-D51F4ED6598D}" type="presOf" srcId="{3D589409-48A7-4408-B8BC-74B482DD8CC9}" destId="{A8501EF2-DDCA-4BB0-B132-875EBD9AC007}" srcOrd="0" destOrd="0" presId="urn:microsoft.com/office/officeart/2005/8/layout/cycle1"/>
    <dgm:cxn modelId="{8968BDC7-6268-42E7-AE0B-C7F4C9A67047}" srcId="{8825D68A-F238-4CF1-B0A0-F70733B237BB}" destId="{CF241F44-2A45-4CB1-B7E6-2AEA03AB2CF4}" srcOrd="0" destOrd="0" parTransId="{1DBB38A1-9775-4AA4-A025-F71B2FBD23C4}" sibTransId="{7A4A2B5B-3B18-4785-AFEA-4825121F1F54}"/>
    <dgm:cxn modelId="{EF5068FE-8FBB-442B-BAC2-23249501F03A}" type="presOf" srcId="{F454D169-7F39-4C66-A884-42BD7CC90AD4}" destId="{E786CF9B-B720-4310-9684-69409E5E20F7}" srcOrd="0" destOrd="0" presId="urn:microsoft.com/office/officeart/2005/8/layout/cycle1"/>
    <dgm:cxn modelId="{CC0C3614-7C08-4EC9-8E5A-A800604BBDCA}" type="presOf" srcId="{FC9B38EC-8D28-4FE0-AC35-F5152F1B6647}" destId="{C31E295F-1EE1-443E-BE0B-53620F76BC3B}" srcOrd="0" destOrd="0" presId="urn:microsoft.com/office/officeart/2005/8/layout/cycle1"/>
    <dgm:cxn modelId="{7455D071-3E26-46A3-896B-8050404BCAB5}" srcId="{8825D68A-F238-4CF1-B0A0-F70733B237BB}" destId="{F454D169-7F39-4C66-A884-42BD7CC90AD4}" srcOrd="3" destOrd="0" parTransId="{089BF3D9-75D5-44C4-93C7-CBB3FC7E3D8D}" sibTransId="{321731E0-EE0D-466A-AEE2-9CDE72BA9ECC}"/>
    <dgm:cxn modelId="{27134784-6F06-4765-8F0E-AC0915B04F1E}" type="presOf" srcId="{CF241F44-2A45-4CB1-B7E6-2AEA03AB2CF4}" destId="{1E348C7E-2172-4A12-8BDE-6D4B2ECAD472}" srcOrd="0" destOrd="0" presId="urn:microsoft.com/office/officeart/2005/8/layout/cycle1"/>
    <dgm:cxn modelId="{79DC4E01-E84D-451D-AF3E-2AEC2D455FBE}" type="presOf" srcId="{68C5E04E-6265-4B16-BA4B-1B77BF77708D}" destId="{F4C0D32D-F021-4EDB-9CCC-8CB2AD9ABD09}" srcOrd="0" destOrd="0" presId="urn:microsoft.com/office/officeart/2005/8/layout/cycle1"/>
    <dgm:cxn modelId="{51247826-8110-4CB3-93AE-ABDF6DEDA43D}" type="presOf" srcId="{9F744A59-16C2-4455-8EFD-6FD3C8C30CDC}" destId="{4F41BD56-9446-4FC3-BF49-6FE52FDFDAED}" srcOrd="0" destOrd="0" presId="urn:microsoft.com/office/officeart/2005/8/layout/cycle1"/>
    <dgm:cxn modelId="{59A1C3B8-37FF-46A4-AF9A-A3C03F420CD0}" srcId="{8825D68A-F238-4CF1-B0A0-F70733B237BB}" destId="{68C5E04E-6265-4B16-BA4B-1B77BF77708D}" srcOrd="2" destOrd="0" parTransId="{620187DA-4725-46AF-ACCD-08C0A9C929D8}" sibTransId="{3D589409-48A7-4408-B8BC-74B482DD8CC9}"/>
    <dgm:cxn modelId="{B3F7F999-4050-4B6F-BC5E-63CA9300A49E}" srcId="{8825D68A-F238-4CF1-B0A0-F70733B237BB}" destId="{FC9B38EC-8D28-4FE0-AC35-F5152F1B6647}" srcOrd="1" destOrd="0" parTransId="{A96C124B-322C-466E-A5EA-98127E9712EF}" sibTransId="{9F744A59-16C2-4455-8EFD-6FD3C8C30CDC}"/>
    <dgm:cxn modelId="{16BF1DBD-A5D4-43BD-8F27-CD48477B5A35}" type="presOf" srcId="{7A4A2B5B-3B18-4785-AFEA-4825121F1F54}" destId="{92084315-87E4-45C9-A2A4-D5B7EEBD4CF5}" srcOrd="0" destOrd="0" presId="urn:microsoft.com/office/officeart/2005/8/layout/cycle1"/>
    <dgm:cxn modelId="{2B567D1F-B3A1-41F0-BCC6-20079CF297E3}" type="presOf" srcId="{321731E0-EE0D-466A-AEE2-9CDE72BA9ECC}" destId="{09BE4A9D-5CDE-4D71-9B4F-3986DD4C3039}" srcOrd="0" destOrd="0" presId="urn:microsoft.com/office/officeart/2005/8/layout/cycle1"/>
    <dgm:cxn modelId="{B1A01CE7-898D-4B67-965B-7CFBFB9D4930}" type="presParOf" srcId="{59F35B70-7942-43D8-BBF0-E9E36AEC40FC}" destId="{2E52B476-4A8F-4FF6-BAD1-12C09C143B5F}" srcOrd="0" destOrd="0" presId="urn:microsoft.com/office/officeart/2005/8/layout/cycle1"/>
    <dgm:cxn modelId="{3DCFE840-612A-456C-B735-A912B25AD6A2}" type="presParOf" srcId="{59F35B70-7942-43D8-BBF0-E9E36AEC40FC}" destId="{1E348C7E-2172-4A12-8BDE-6D4B2ECAD472}" srcOrd="1" destOrd="0" presId="urn:microsoft.com/office/officeart/2005/8/layout/cycle1"/>
    <dgm:cxn modelId="{E1A4CBBB-060F-4256-B611-12D6B92DFB8B}" type="presParOf" srcId="{59F35B70-7942-43D8-BBF0-E9E36AEC40FC}" destId="{92084315-87E4-45C9-A2A4-D5B7EEBD4CF5}" srcOrd="2" destOrd="0" presId="urn:microsoft.com/office/officeart/2005/8/layout/cycle1"/>
    <dgm:cxn modelId="{3D8F4F27-A1FB-40EA-9A14-D8D4123CE91E}" type="presParOf" srcId="{59F35B70-7942-43D8-BBF0-E9E36AEC40FC}" destId="{6D34940D-D84F-4B32-8616-A2BE990CD6F8}" srcOrd="3" destOrd="0" presId="urn:microsoft.com/office/officeart/2005/8/layout/cycle1"/>
    <dgm:cxn modelId="{A947F10B-F58F-4E74-BB8B-B0CEC24B3D91}" type="presParOf" srcId="{59F35B70-7942-43D8-BBF0-E9E36AEC40FC}" destId="{C31E295F-1EE1-443E-BE0B-53620F76BC3B}" srcOrd="4" destOrd="0" presId="urn:microsoft.com/office/officeart/2005/8/layout/cycle1"/>
    <dgm:cxn modelId="{07F1123F-17E5-4D5C-8858-42D2346716F6}" type="presParOf" srcId="{59F35B70-7942-43D8-BBF0-E9E36AEC40FC}" destId="{4F41BD56-9446-4FC3-BF49-6FE52FDFDAED}" srcOrd="5" destOrd="0" presId="urn:microsoft.com/office/officeart/2005/8/layout/cycle1"/>
    <dgm:cxn modelId="{80A22A1A-114A-48AE-937E-7EC35E9BBC9A}" type="presParOf" srcId="{59F35B70-7942-43D8-BBF0-E9E36AEC40FC}" destId="{F73B8B7B-9387-4B7C-9AB7-FBE12BAB2977}" srcOrd="6" destOrd="0" presId="urn:microsoft.com/office/officeart/2005/8/layout/cycle1"/>
    <dgm:cxn modelId="{BB5BD6B6-9192-404D-8418-E06C289444C0}" type="presParOf" srcId="{59F35B70-7942-43D8-BBF0-E9E36AEC40FC}" destId="{F4C0D32D-F021-4EDB-9CCC-8CB2AD9ABD09}" srcOrd="7" destOrd="0" presId="urn:microsoft.com/office/officeart/2005/8/layout/cycle1"/>
    <dgm:cxn modelId="{AD176B8A-E85F-4EE0-83CF-E348068F767C}" type="presParOf" srcId="{59F35B70-7942-43D8-BBF0-E9E36AEC40FC}" destId="{A8501EF2-DDCA-4BB0-B132-875EBD9AC007}" srcOrd="8" destOrd="0" presId="urn:microsoft.com/office/officeart/2005/8/layout/cycle1"/>
    <dgm:cxn modelId="{F3ABF3ED-91CE-47B4-9BC1-FE8D30AA343D}" type="presParOf" srcId="{59F35B70-7942-43D8-BBF0-E9E36AEC40FC}" destId="{CCFE77D3-431A-422F-BF0D-55091150D192}" srcOrd="9" destOrd="0" presId="urn:microsoft.com/office/officeart/2005/8/layout/cycle1"/>
    <dgm:cxn modelId="{1CEBFDF2-3C28-46B0-AF5E-7E3C73FA396F}" type="presParOf" srcId="{59F35B70-7942-43D8-BBF0-E9E36AEC40FC}" destId="{E786CF9B-B720-4310-9684-69409E5E20F7}" srcOrd="10" destOrd="0" presId="urn:microsoft.com/office/officeart/2005/8/layout/cycle1"/>
    <dgm:cxn modelId="{9CE4D59E-BCF6-488E-8060-9BCC65C68C5F}" type="presParOf" srcId="{59F35B70-7942-43D8-BBF0-E9E36AEC40FC}" destId="{09BE4A9D-5CDE-4D71-9B4F-3986DD4C3039}" srcOrd="11"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1471137" y="38302"/>
          <a:ext cx="611460" cy="61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rgbClr val="000000">
                  <a:hueOff val="0"/>
                  <a:satOff val="0"/>
                  <a:lumOff val="0"/>
                  <a:alphaOff val="0"/>
                </a:srgbClr>
              </a:solidFill>
              <a:latin typeface="Arial"/>
              <a:ea typeface="+mn-ea"/>
              <a:cs typeface="+mn-cs"/>
            </a:rPr>
            <a:t>Plan</a:t>
          </a:r>
          <a:endParaRPr lang="en-US" sz="1600" kern="1200" dirty="0">
            <a:solidFill>
              <a:srgbClr val="000000">
                <a:hueOff val="0"/>
                <a:satOff val="0"/>
                <a:lumOff val="0"/>
                <a:alphaOff val="0"/>
              </a:srgbClr>
            </a:solidFill>
            <a:latin typeface="Arial"/>
            <a:ea typeface="+mn-ea"/>
            <a:cs typeface="+mn-cs"/>
          </a:endParaRPr>
        </a:p>
      </dsp:txBody>
      <dsp:txXfrm>
        <a:off x="1471137" y="38302"/>
        <a:ext cx="611460" cy="611460"/>
      </dsp:txXfrm>
    </dsp:sp>
    <dsp:sp modelId="{92084315-87E4-45C9-A2A4-D5B7EEBD4CF5}">
      <dsp:nvSpPr>
        <dsp:cNvPr id="0" name=""/>
        <dsp:cNvSpPr/>
      </dsp:nvSpPr>
      <dsp:spPr>
        <a:xfrm>
          <a:off x="416607" y="140819"/>
          <a:ext cx="1684565" cy="1425414"/>
        </a:xfrm>
        <a:prstGeom prst="circularArrow">
          <a:avLst>
            <a:gd name="adj1" fmla="val 6901"/>
            <a:gd name="adj2" fmla="val 465232"/>
            <a:gd name="adj3" fmla="val 549919"/>
            <a:gd name="adj4" fmla="val 205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1471137" y="1077437"/>
          <a:ext cx="611460" cy="61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rgbClr val="000000">
                  <a:hueOff val="0"/>
                  <a:satOff val="0"/>
                  <a:lumOff val="0"/>
                  <a:alphaOff val="0"/>
                </a:srgbClr>
              </a:solidFill>
              <a:latin typeface="Arial"/>
              <a:ea typeface="+mn-ea"/>
              <a:cs typeface="+mn-cs"/>
            </a:rPr>
            <a:t>Do</a:t>
          </a:r>
          <a:endParaRPr lang="en-US" sz="1600" kern="1200" dirty="0">
            <a:solidFill>
              <a:srgbClr val="000000">
                <a:hueOff val="0"/>
                <a:satOff val="0"/>
                <a:lumOff val="0"/>
                <a:alphaOff val="0"/>
              </a:srgbClr>
            </a:solidFill>
            <a:latin typeface="Arial"/>
            <a:ea typeface="+mn-ea"/>
            <a:cs typeface="+mn-cs"/>
          </a:endParaRPr>
        </a:p>
      </dsp:txBody>
      <dsp:txXfrm>
        <a:off x="1471137" y="1077437"/>
        <a:ext cx="611460" cy="611460"/>
      </dsp:txXfrm>
    </dsp:sp>
    <dsp:sp modelId="{4F41BD56-9446-4FC3-BF49-6FE52FDFDAED}">
      <dsp:nvSpPr>
        <dsp:cNvPr id="0" name=""/>
        <dsp:cNvSpPr/>
      </dsp:nvSpPr>
      <dsp:spPr>
        <a:xfrm>
          <a:off x="416607" y="-436"/>
          <a:ext cx="1727900" cy="1727900"/>
        </a:xfrm>
        <a:prstGeom prst="circularArrow">
          <a:avLst>
            <a:gd name="adj1" fmla="val 6901"/>
            <a:gd name="adj2" fmla="val 465232"/>
            <a:gd name="adj3" fmla="val 5949919"/>
            <a:gd name="adj4" fmla="val 43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432002" y="1077437"/>
          <a:ext cx="611460" cy="61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rgbClr val="000000">
                  <a:hueOff val="0"/>
                  <a:satOff val="0"/>
                  <a:lumOff val="0"/>
                  <a:alphaOff val="0"/>
                </a:srgbClr>
              </a:solidFill>
              <a:latin typeface="Arial"/>
              <a:ea typeface="+mn-ea"/>
              <a:cs typeface="+mn-cs"/>
            </a:rPr>
            <a:t>Study</a:t>
          </a:r>
          <a:endParaRPr lang="en-US" sz="1600" kern="1200" dirty="0">
            <a:solidFill>
              <a:srgbClr val="000000">
                <a:hueOff val="0"/>
                <a:satOff val="0"/>
                <a:lumOff val="0"/>
                <a:alphaOff val="0"/>
              </a:srgbClr>
            </a:solidFill>
            <a:latin typeface="Arial"/>
            <a:ea typeface="+mn-ea"/>
            <a:cs typeface="+mn-cs"/>
          </a:endParaRPr>
        </a:p>
      </dsp:txBody>
      <dsp:txXfrm>
        <a:off x="432002" y="1077437"/>
        <a:ext cx="611460" cy="611460"/>
      </dsp:txXfrm>
    </dsp:sp>
    <dsp:sp modelId="{A8501EF2-DDCA-4BB0-B132-875EBD9AC007}">
      <dsp:nvSpPr>
        <dsp:cNvPr id="0" name=""/>
        <dsp:cNvSpPr/>
      </dsp:nvSpPr>
      <dsp:spPr>
        <a:xfrm>
          <a:off x="416607" y="-436"/>
          <a:ext cx="1727900" cy="1727900"/>
        </a:xfrm>
        <a:prstGeom prst="circularArrow">
          <a:avLst>
            <a:gd name="adj1" fmla="val 6901"/>
            <a:gd name="adj2" fmla="val 465232"/>
            <a:gd name="adj3" fmla="val 11349919"/>
            <a:gd name="adj4" fmla="val 97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432002" y="38302"/>
          <a:ext cx="611460" cy="61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rgbClr val="000000">
                  <a:hueOff val="0"/>
                  <a:satOff val="0"/>
                  <a:lumOff val="0"/>
                  <a:alphaOff val="0"/>
                </a:srgbClr>
              </a:solidFill>
              <a:latin typeface="Arial"/>
              <a:ea typeface="+mn-ea"/>
              <a:cs typeface="+mn-cs"/>
            </a:rPr>
            <a:t>Adjust</a:t>
          </a:r>
          <a:endParaRPr lang="en-US" sz="1600" kern="1200" dirty="0">
            <a:solidFill>
              <a:srgbClr val="000000">
                <a:hueOff val="0"/>
                <a:satOff val="0"/>
                <a:lumOff val="0"/>
                <a:alphaOff val="0"/>
              </a:srgbClr>
            </a:solidFill>
            <a:latin typeface="Arial"/>
            <a:ea typeface="+mn-ea"/>
            <a:cs typeface="+mn-cs"/>
          </a:endParaRPr>
        </a:p>
      </dsp:txBody>
      <dsp:txXfrm>
        <a:off x="432002" y="38302"/>
        <a:ext cx="611460" cy="611460"/>
      </dsp:txXfrm>
    </dsp:sp>
    <dsp:sp modelId="{09BE4A9D-5CDE-4D71-9B4F-3986DD4C3039}">
      <dsp:nvSpPr>
        <dsp:cNvPr id="0" name=""/>
        <dsp:cNvSpPr/>
      </dsp:nvSpPr>
      <dsp:spPr>
        <a:xfrm>
          <a:off x="416607" y="23097"/>
          <a:ext cx="1727900" cy="1727900"/>
        </a:xfrm>
        <a:prstGeom prst="circularArrow">
          <a:avLst>
            <a:gd name="adj1" fmla="val 6901"/>
            <a:gd name="adj2" fmla="val 465232"/>
            <a:gd name="adj3" fmla="val 16749919"/>
            <a:gd name="adj4" fmla="val 151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1407122" y="36519"/>
          <a:ext cx="578711" cy="57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Plan</a:t>
          </a:r>
          <a:endParaRPr lang="en-US" sz="1500" kern="1200" dirty="0">
            <a:solidFill>
              <a:srgbClr val="000000">
                <a:hueOff val="0"/>
                <a:satOff val="0"/>
                <a:lumOff val="0"/>
                <a:alphaOff val="0"/>
              </a:srgbClr>
            </a:solidFill>
            <a:latin typeface="Arial"/>
            <a:ea typeface="+mn-ea"/>
            <a:cs typeface="+mn-cs"/>
          </a:endParaRPr>
        </a:p>
      </dsp:txBody>
      <dsp:txXfrm>
        <a:off x="1407122" y="36519"/>
        <a:ext cx="578711" cy="578711"/>
      </dsp:txXfrm>
    </dsp:sp>
    <dsp:sp modelId="{92084315-87E4-45C9-A2A4-D5B7EEBD4CF5}">
      <dsp:nvSpPr>
        <dsp:cNvPr id="0" name=""/>
        <dsp:cNvSpPr/>
      </dsp:nvSpPr>
      <dsp:spPr>
        <a:xfrm>
          <a:off x="408440" y="133496"/>
          <a:ext cx="1595073" cy="1349690"/>
        </a:xfrm>
        <a:prstGeom prst="circularArrow">
          <a:avLst>
            <a:gd name="adj1" fmla="val 6901"/>
            <a:gd name="adj2" fmla="val 465232"/>
            <a:gd name="adj3" fmla="val 549919"/>
            <a:gd name="adj4" fmla="val 205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1407122" y="1020530"/>
          <a:ext cx="578711" cy="57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Do</a:t>
          </a:r>
          <a:endParaRPr lang="en-US" sz="1500" kern="1200" dirty="0">
            <a:solidFill>
              <a:srgbClr val="000000">
                <a:hueOff val="0"/>
                <a:satOff val="0"/>
                <a:lumOff val="0"/>
                <a:alphaOff val="0"/>
              </a:srgbClr>
            </a:solidFill>
            <a:latin typeface="Arial"/>
            <a:ea typeface="+mn-ea"/>
            <a:cs typeface="+mn-cs"/>
          </a:endParaRPr>
        </a:p>
      </dsp:txBody>
      <dsp:txXfrm>
        <a:off x="1407122" y="1020530"/>
        <a:ext cx="578711" cy="578711"/>
      </dsp:txXfrm>
    </dsp:sp>
    <dsp:sp modelId="{4F41BD56-9446-4FC3-BF49-6FE52FDFDAED}">
      <dsp:nvSpPr>
        <dsp:cNvPr id="0" name=""/>
        <dsp:cNvSpPr/>
      </dsp:nvSpPr>
      <dsp:spPr>
        <a:xfrm>
          <a:off x="408440" y="-254"/>
          <a:ext cx="1636107" cy="1636107"/>
        </a:xfrm>
        <a:prstGeom prst="circularArrow">
          <a:avLst>
            <a:gd name="adj1" fmla="val 6901"/>
            <a:gd name="adj2" fmla="val 465232"/>
            <a:gd name="adj3" fmla="val 5949919"/>
            <a:gd name="adj4" fmla="val 43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423111" y="1020530"/>
          <a:ext cx="578711" cy="57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Study</a:t>
          </a:r>
          <a:endParaRPr lang="en-US" sz="1500" kern="1200" dirty="0">
            <a:solidFill>
              <a:srgbClr val="000000">
                <a:hueOff val="0"/>
                <a:satOff val="0"/>
                <a:lumOff val="0"/>
                <a:alphaOff val="0"/>
              </a:srgbClr>
            </a:solidFill>
            <a:latin typeface="Arial"/>
            <a:ea typeface="+mn-ea"/>
            <a:cs typeface="+mn-cs"/>
          </a:endParaRPr>
        </a:p>
      </dsp:txBody>
      <dsp:txXfrm>
        <a:off x="423111" y="1020530"/>
        <a:ext cx="578711" cy="578711"/>
      </dsp:txXfrm>
    </dsp:sp>
    <dsp:sp modelId="{A8501EF2-DDCA-4BB0-B132-875EBD9AC007}">
      <dsp:nvSpPr>
        <dsp:cNvPr id="0" name=""/>
        <dsp:cNvSpPr/>
      </dsp:nvSpPr>
      <dsp:spPr>
        <a:xfrm>
          <a:off x="408440" y="-254"/>
          <a:ext cx="1636107" cy="1636107"/>
        </a:xfrm>
        <a:prstGeom prst="circularArrow">
          <a:avLst>
            <a:gd name="adj1" fmla="val 6901"/>
            <a:gd name="adj2" fmla="val 465232"/>
            <a:gd name="adj3" fmla="val 11349919"/>
            <a:gd name="adj4" fmla="val 97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423111" y="36519"/>
          <a:ext cx="578711" cy="57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Adjust</a:t>
          </a:r>
          <a:endParaRPr lang="en-US" sz="1500" kern="1200" dirty="0">
            <a:solidFill>
              <a:srgbClr val="000000">
                <a:hueOff val="0"/>
                <a:satOff val="0"/>
                <a:lumOff val="0"/>
                <a:alphaOff val="0"/>
              </a:srgbClr>
            </a:solidFill>
            <a:latin typeface="Arial"/>
            <a:ea typeface="+mn-ea"/>
            <a:cs typeface="+mn-cs"/>
          </a:endParaRPr>
        </a:p>
      </dsp:txBody>
      <dsp:txXfrm>
        <a:off x="423111" y="36519"/>
        <a:ext cx="578711" cy="578711"/>
      </dsp:txXfrm>
    </dsp:sp>
    <dsp:sp modelId="{09BE4A9D-5CDE-4D71-9B4F-3986DD4C3039}">
      <dsp:nvSpPr>
        <dsp:cNvPr id="0" name=""/>
        <dsp:cNvSpPr/>
      </dsp:nvSpPr>
      <dsp:spPr>
        <a:xfrm>
          <a:off x="408440" y="22028"/>
          <a:ext cx="1636107" cy="1636107"/>
        </a:xfrm>
        <a:prstGeom prst="circularArrow">
          <a:avLst>
            <a:gd name="adj1" fmla="val 6901"/>
            <a:gd name="adj2" fmla="val 465232"/>
            <a:gd name="adj3" fmla="val 16749919"/>
            <a:gd name="adj4" fmla="val 151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1403754" y="35569"/>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Plan</a:t>
          </a:r>
          <a:endParaRPr lang="en-US" sz="1500" kern="1200" dirty="0">
            <a:solidFill>
              <a:srgbClr val="000000">
                <a:hueOff val="0"/>
                <a:satOff val="0"/>
                <a:lumOff val="0"/>
                <a:alphaOff val="0"/>
              </a:srgbClr>
            </a:solidFill>
            <a:latin typeface="Arial"/>
            <a:ea typeface="+mn-ea"/>
            <a:cs typeface="+mn-cs"/>
          </a:endParaRPr>
        </a:p>
      </dsp:txBody>
      <dsp:txXfrm>
        <a:off x="1403754" y="35569"/>
        <a:ext cx="571653" cy="571653"/>
      </dsp:txXfrm>
    </dsp:sp>
    <dsp:sp modelId="{92084315-87E4-45C9-A2A4-D5B7EEBD4CF5}">
      <dsp:nvSpPr>
        <dsp:cNvPr id="0" name=""/>
        <dsp:cNvSpPr/>
      </dsp:nvSpPr>
      <dsp:spPr>
        <a:xfrm>
          <a:off x="419382" y="131528"/>
          <a:ext cx="1573148" cy="1331137"/>
        </a:xfrm>
        <a:prstGeom prst="circularArrow">
          <a:avLst>
            <a:gd name="adj1" fmla="val 6901"/>
            <a:gd name="adj2" fmla="val 465232"/>
            <a:gd name="adj3" fmla="val 549919"/>
            <a:gd name="adj4" fmla="val 205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1403754" y="1005786"/>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Do</a:t>
          </a:r>
          <a:endParaRPr lang="en-US" sz="1500" kern="1200" dirty="0">
            <a:solidFill>
              <a:srgbClr val="000000">
                <a:hueOff val="0"/>
                <a:satOff val="0"/>
                <a:lumOff val="0"/>
                <a:alphaOff val="0"/>
              </a:srgbClr>
            </a:solidFill>
            <a:latin typeface="Arial"/>
            <a:ea typeface="+mn-ea"/>
            <a:cs typeface="+mn-cs"/>
          </a:endParaRPr>
        </a:p>
      </dsp:txBody>
      <dsp:txXfrm>
        <a:off x="1403754" y="1005786"/>
        <a:ext cx="571653" cy="571653"/>
      </dsp:txXfrm>
    </dsp:sp>
    <dsp:sp modelId="{4F41BD56-9446-4FC3-BF49-6FE52FDFDAED}">
      <dsp:nvSpPr>
        <dsp:cNvPr id="0" name=""/>
        <dsp:cNvSpPr/>
      </dsp:nvSpPr>
      <dsp:spPr>
        <a:xfrm>
          <a:off x="419382" y="-384"/>
          <a:ext cx="1613617" cy="1613617"/>
        </a:xfrm>
        <a:prstGeom prst="circularArrow">
          <a:avLst>
            <a:gd name="adj1" fmla="val 6901"/>
            <a:gd name="adj2" fmla="val 465232"/>
            <a:gd name="adj3" fmla="val 5949919"/>
            <a:gd name="adj4" fmla="val 43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433537" y="1005786"/>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Study</a:t>
          </a:r>
          <a:endParaRPr lang="en-US" sz="1500" kern="1200" dirty="0">
            <a:solidFill>
              <a:srgbClr val="000000">
                <a:hueOff val="0"/>
                <a:satOff val="0"/>
                <a:lumOff val="0"/>
                <a:alphaOff val="0"/>
              </a:srgbClr>
            </a:solidFill>
            <a:latin typeface="Arial"/>
            <a:ea typeface="+mn-ea"/>
            <a:cs typeface="+mn-cs"/>
          </a:endParaRPr>
        </a:p>
      </dsp:txBody>
      <dsp:txXfrm>
        <a:off x="433537" y="1005786"/>
        <a:ext cx="571653" cy="571653"/>
      </dsp:txXfrm>
    </dsp:sp>
    <dsp:sp modelId="{A8501EF2-DDCA-4BB0-B132-875EBD9AC007}">
      <dsp:nvSpPr>
        <dsp:cNvPr id="0" name=""/>
        <dsp:cNvSpPr/>
      </dsp:nvSpPr>
      <dsp:spPr>
        <a:xfrm>
          <a:off x="419382" y="-384"/>
          <a:ext cx="1613617" cy="1613617"/>
        </a:xfrm>
        <a:prstGeom prst="circularArrow">
          <a:avLst>
            <a:gd name="adj1" fmla="val 6901"/>
            <a:gd name="adj2" fmla="val 465232"/>
            <a:gd name="adj3" fmla="val 11349919"/>
            <a:gd name="adj4" fmla="val 97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433537" y="35569"/>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Adjust</a:t>
          </a:r>
          <a:endParaRPr lang="en-US" sz="1500" kern="1200" dirty="0">
            <a:solidFill>
              <a:srgbClr val="000000">
                <a:hueOff val="0"/>
                <a:satOff val="0"/>
                <a:lumOff val="0"/>
                <a:alphaOff val="0"/>
              </a:srgbClr>
            </a:solidFill>
            <a:latin typeface="Arial"/>
            <a:ea typeface="+mn-ea"/>
            <a:cs typeface="+mn-cs"/>
          </a:endParaRPr>
        </a:p>
      </dsp:txBody>
      <dsp:txXfrm>
        <a:off x="433537" y="35569"/>
        <a:ext cx="571653" cy="571653"/>
      </dsp:txXfrm>
    </dsp:sp>
    <dsp:sp modelId="{09BE4A9D-5CDE-4D71-9B4F-3986DD4C3039}">
      <dsp:nvSpPr>
        <dsp:cNvPr id="0" name=""/>
        <dsp:cNvSpPr/>
      </dsp:nvSpPr>
      <dsp:spPr>
        <a:xfrm>
          <a:off x="411879" y="21592"/>
          <a:ext cx="1613617" cy="1613617"/>
        </a:xfrm>
        <a:prstGeom prst="circularArrow">
          <a:avLst>
            <a:gd name="adj1" fmla="val 6901"/>
            <a:gd name="adj2" fmla="val 465232"/>
            <a:gd name="adj3" fmla="val 16749919"/>
            <a:gd name="adj4" fmla="val 151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1403754" y="35569"/>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Plan</a:t>
          </a:r>
          <a:endParaRPr lang="en-US" sz="1500" kern="1200" dirty="0">
            <a:solidFill>
              <a:srgbClr val="000000">
                <a:hueOff val="0"/>
                <a:satOff val="0"/>
                <a:lumOff val="0"/>
                <a:alphaOff val="0"/>
              </a:srgbClr>
            </a:solidFill>
            <a:latin typeface="Arial"/>
            <a:ea typeface="+mn-ea"/>
            <a:cs typeface="+mn-cs"/>
          </a:endParaRPr>
        </a:p>
      </dsp:txBody>
      <dsp:txXfrm>
        <a:off x="1403754" y="35569"/>
        <a:ext cx="571653" cy="571653"/>
      </dsp:txXfrm>
    </dsp:sp>
    <dsp:sp modelId="{92084315-87E4-45C9-A2A4-D5B7EEBD4CF5}">
      <dsp:nvSpPr>
        <dsp:cNvPr id="0" name=""/>
        <dsp:cNvSpPr/>
      </dsp:nvSpPr>
      <dsp:spPr>
        <a:xfrm>
          <a:off x="419382" y="131528"/>
          <a:ext cx="1573148" cy="1331137"/>
        </a:xfrm>
        <a:prstGeom prst="circularArrow">
          <a:avLst>
            <a:gd name="adj1" fmla="val 6901"/>
            <a:gd name="adj2" fmla="val 465232"/>
            <a:gd name="adj3" fmla="val 549919"/>
            <a:gd name="adj4" fmla="val 205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1403754" y="1005786"/>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Do</a:t>
          </a:r>
          <a:endParaRPr lang="en-US" sz="1500" kern="1200" dirty="0">
            <a:solidFill>
              <a:srgbClr val="000000">
                <a:hueOff val="0"/>
                <a:satOff val="0"/>
                <a:lumOff val="0"/>
                <a:alphaOff val="0"/>
              </a:srgbClr>
            </a:solidFill>
            <a:latin typeface="Arial"/>
            <a:ea typeface="+mn-ea"/>
            <a:cs typeface="+mn-cs"/>
          </a:endParaRPr>
        </a:p>
      </dsp:txBody>
      <dsp:txXfrm>
        <a:off x="1403754" y="1005786"/>
        <a:ext cx="571653" cy="571653"/>
      </dsp:txXfrm>
    </dsp:sp>
    <dsp:sp modelId="{4F41BD56-9446-4FC3-BF49-6FE52FDFDAED}">
      <dsp:nvSpPr>
        <dsp:cNvPr id="0" name=""/>
        <dsp:cNvSpPr/>
      </dsp:nvSpPr>
      <dsp:spPr>
        <a:xfrm>
          <a:off x="419382" y="-384"/>
          <a:ext cx="1613617" cy="1613617"/>
        </a:xfrm>
        <a:prstGeom prst="circularArrow">
          <a:avLst>
            <a:gd name="adj1" fmla="val 6901"/>
            <a:gd name="adj2" fmla="val 465232"/>
            <a:gd name="adj3" fmla="val 5949919"/>
            <a:gd name="adj4" fmla="val 43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433537" y="1005786"/>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Study</a:t>
          </a:r>
          <a:endParaRPr lang="en-US" sz="1500" kern="1200" dirty="0">
            <a:solidFill>
              <a:srgbClr val="000000">
                <a:hueOff val="0"/>
                <a:satOff val="0"/>
                <a:lumOff val="0"/>
                <a:alphaOff val="0"/>
              </a:srgbClr>
            </a:solidFill>
            <a:latin typeface="Arial"/>
            <a:ea typeface="+mn-ea"/>
            <a:cs typeface="+mn-cs"/>
          </a:endParaRPr>
        </a:p>
      </dsp:txBody>
      <dsp:txXfrm>
        <a:off x="433537" y="1005786"/>
        <a:ext cx="571653" cy="571653"/>
      </dsp:txXfrm>
    </dsp:sp>
    <dsp:sp modelId="{A8501EF2-DDCA-4BB0-B132-875EBD9AC007}">
      <dsp:nvSpPr>
        <dsp:cNvPr id="0" name=""/>
        <dsp:cNvSpPr/>
      </dsp:nvSpPr>
      <dsp:spPr>
        <a:xfrm>
          <a:off x="419382" y="-384"/>
          <a:ext cx="1613617" cy="1613617"/>
        </a:xfrm>
        <a:prstGeom prst="circularArrow">
          <a:avLst>
            <a:gd name="adj1" fmla="val 6901"/>
            <a:gd name="adj2" fmla="val 465232"/>
            <a:gd name="adj3" fmla="val 11349919"/>
            <a:gd name="adj4" fmla="val 97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433537" y="35569"/>
          <a:ext cx="571653" cy="571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rgbClr val="000000">
                  <a:hueOff val="0"/>
                  <a:satOff val="0"/>
                  <a:lumOff val="0"/>
                  <a:alphaOff val="0"/>
                </a:srgbClr>
              </a:solidFill>
              <a:latin typeface="Arial"/>
              <a:ea typeface="+mn-ea"/>
              <a:cs typeface="+mn-cs"/>
            </a:rPr>
            <a:t>Adjust</a:t>
          </a:r>
          <a:endParaRPr lang="en-US" sz="1500" kern="1200" dirty="0">
            <a:solidFill>
              <a:srgbClr val="000000">
                <a:hueOff val="0"/>
                <a:satOff val="0"/>
                <a:lumOff val="0"/>
                <a:alphaOff val="0"/>
              </a:srgbClr>
            </a:solidFill>
            <a:latin typeface="Arial"/>
            <a:ea typeface="+mn-ea"/>
            <a:cs typeface="+mn-cs"/>
          </a:endParaRPr>
        </a:p>
      </dsp:txBody>
      <dsp:txXfrm>
        <a:off x="433537" y="35569"/>
        <a:ext cx="571653" cy="571653"/>
      </dsp:txXfrm>
    </dsp:sp>
    <dsp:sp modelId="{09BE4A9D-5CDE-4D71-9B4F-3986DD4C3039}">
      <dsp:nvSpPr>
        <dsp:cNvPr id="0" name=""/>
        <dsp:cNvSpPr/>
      </dsp:nvSpPr>
      <dsp:spPr>
        <a:xfrm>
          <a:off x="411879" y="21592"/>
          <a:ext cx="1613617" cy="1613617"/>
        </a:xfrm>
        <a:prstGeom prst="circularArrow">
          <a:avLst>
            <a:gd name="adj1" fmla="val 6901"/>
            <a:gd name="adj2" fmla="val 465232"/>
            <a:gd name="adj3" fmla="val 16749919"/>
            <a:gd name="adj4" fmla="val 151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1446347" y="34531"/>
          <a:ext cx="540860" cy="54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hueOff val="0"/>
                  <a:satOff val="0"/>
                  <a:lumOff val="0"/>
                  <a:alphaOff val="0"/>
                </a:srgbClr>
              </a:solidFill>
              <a:latin typeface="Arial"/>
              <a:ea typeface="+mn-ea"/>
              <a:cs typeface="+mn-cs"/>
            </a:rPr>
            <a:t>Plan</a:t>
          </a:r>
          <a:endParaRPr lang="en-US" sz="1400" kern="1200" dirty="0">
            <a:solidFill>
              <a:srgbClr val="000000">
                <a:hueOff val="0"/>
                <a:satOff val="0"/>
                <a:lumOff val="0"/>
                <a:alphaOff val="0"/>
              </a:srgbClr>
            </a:solidFill>
            <a:latin typeface="Arial"/>
            <a:ea typeface="+mn-ea"/>
            <a:cs typeface="+mn-cs"/>
          </a:endParaRPr>
        </a:p>
      </dsp:txBody>
      <dsp:txXfrm>
        <a:off x="1446347" y="34531"/>
        <a:ext cx="540860" cy="540860"/>
      </dsp:txXfrm>
    </dsp:sp>
    <dsp:sp modelId="{92084315-87E4-45C9-A2A4-D5B7EEBD4CF5}">
      <dsp:nvSpPr>
        <dsp:cNvPr id="0" name=""/>
        <dsp:cNvSpPr/>
      </dsp:nvSpPr>
      <dsp:spPr>
        <a:xfrm>
          <a:off x="513812" y="125229"/>
          <a:ext cx="1489786" cy="1260600"/>
        </a:xfrm>
        <a:prstGeom prst="circularArrow">
          <a:avLst>
            <a:gd name="adj1" fmla="val 6901"/>
            <a:gd name="adj2" fmla="val 465232"/>
            <a:gd name="adj3" fmla="val 549919"/>
            <a:gd name="adj4" fmla="val 205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1446347" y="953485"/>
          <a:ext cx="540860" cy="54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hueOff val="0"/>
                  <a:satOff val="0"/>
                  <a:lumOff val="0"/>
                  <a:alphaOff val="0"/>
                </a:srgbClr>
              </a:solidFill>
              <a:latin typeface="Arial"/>
              <a:ea typeface="+mn-ea"/>
              <a:cs typeface="+mn-cs"/>
            </a:rPr>
            <a:t>Do</a:t>
          </a:r>
          <a:endParaRPr lang="en-US" sz="1400" kern="1200" dirty="0">
            <a:solidFill>
              <a:srgbClr val="000000">
                <a:hueOff val="0"/>
                <a:satOff val="0"/>
                <a:lumOff val="0"/>
                <a:alphaOff val="0"/>
              </a:srgbClr>
            </a:solidFill>
            <a:latin typeface="Arial"/>
            <a:ea typeface="+mn-ea"/>
            <a:cs typeface="+mn-cs"/>
          </a:endParaRPr>
        </a:p>
      </dsp:txBody>
      <dsp:txXfrm>
        <a:off x="1446347" y="953485"/>
        <a:ext cx="540860" cy="540860"/>
      </dsp:txXfrm>
    </dsp:sp>
    <dsp:sp modelId="{4F41BD56-9446-4FC3-BF49-6FE52FDFDAED}">
      <dsp:nvSpPr>
        <dsp:cNvPr id="0" name=""/>
        <dsp:cNvSpPr/>
      </dsp:nvSpPr>
      <dsp:spPr>
        <a:xfrm>
          <a:off x="513812" y="306"/>
          <a:ext cx="1528111" cy="1528111"/>
        </a:xfrm>
        <a:prstGeom prst="circularArrow">
          <a:avLst>
            <a:gd name="adj1" fmla="val 6901"/>
            <a:gd name="adj2" fmla="val 465232"/>
            <a:gd name="adj3" fmla="val 5949919"/>
            <a:gd name="adj4" fmla="val 43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527392" y="953485"/>
          <a:ext cx="540860" cy="54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hueOff val="0"/>
                  <a:satOff val="0"/>
                  <a:lumOff val="0"/>
                  <a:alphaOff val="0"/>
                </a:srgbClr>
              </a:solidFill>
              <a:latin typeface="Arial"/>
              <a:ea typeface="+mn-ea"/>
              <a:cs typeface="+mn-cs"/>
            </a:rPr>
            <a:t>Study</a:t>
          </a:r>
          <a:endParaRPr lang="en-US" sz="1400" kern="1200" dirty="0">
            <a:solidFill>
              <a:srgbClr val="000000">
                <a:hueOff val="0"/>
                <a:satOff val="0"/>
                <a:lumOff val="0"/>
                <a:alphaOff val="0"/>
              </a:srgbClr>
            </a:solidFill>
            <a:latin typeface="Arial"/>
            <a:ea typeface="+mn-ea"/>
            <a:cs typeface="+mn-cs"/>
          </a:endParaRPr>
        </a:p>
      </dsp:txBody>
      <dsp:txXfrm>
        <a:off x="527392" y="953485"/>
        <a:ext cx="540860" cy="540860"/>
      </dsp:txXfrm>
    </dsp:sp>
    <dsp:sp modelId="{A8501EF2-DDCA-4BB0-B132-875EBD9AC007}">
      <dsp:nvSpPr>
        <dsp:cNvPr id="0" name=""/>
        <dsp:cNvSpPr/>
      </dsp:nvSpPr>
      <dsp:spPr>
        <a:xfrm>
          <a:off x="513812" y="306"/>
          <a:ext cx="1528111" cy="1528111"/>
        </a:xfrm>
        <a:prstGeom prst="circularArrow">
          <a:avLst>
            <a:gd name="adj1" fmla="val 6901"/>
            <a:gd name="adj2" fmla="val 465232"/>
            <a:gd name="adj3" fmla="val 11349919"/>
            <a:gd name="adj4" fmla="val 97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527392" y="34531"/>
          <a:ext cx="540860" cy="54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hueOff val="0"/>
                  <a:satOff val="0"/>
                  <a:lumOff val="0"/>
                  <a:alphaOff val="0"/>
                </a:srgbClr>
              </a:solidFill>
              <a:latin typeface="Arial"/>
              <a:ea typeface="+mn-ea"/>
              <a:cs typeface="+mn-cs"/>
            </a:rPr>
            <a:t>Adjust</a:t>
          </a:r>
          <a:endParaRPr lang="en-US" sz="1400" kern="1200" dirty="0">
            <a:solidFill>
              <a:srgbClr val="000000">
                <a:hueOff val="0"/>
                <a:satOff val="0"/>
                <a:lumOff val="0"/>
                <a:alphaOff val="0"/>
              </a:srgbClr>
            </a:solidFill>
            <a:latin typeface="Arial"/>
            <a:ea typeface="+mn-ea"/>
            <a:cs typeface="+mn-cs"/>
          </a:endParaRPr>
        </a:p>
      </dsp:txBody>
      <dsp:txXfrm>
        <a:off x="527392" y="34531"/>
        <a:ext cx="540860" cy="540860"/>
      </dsp:txXfrm>
    </dsp:sp>
    <dsp:sp modelId="{09BE4A9D-5CDE-4D71-9B4F-3986DD4C3039}">
      <dsp:nvSpPr>
        <dsp:cNvPr id="0" name=""/>
        <dsp:cNvSpPr/>
      </dsp:nvSpPr>
      <dsp:spPr>
        <a:xfrm>
          <a:off x="513812" y="21119"/>
          <a:ext cx="1528111" cy="1528111"/>
        </a:xfrm>
        <a:prstGeom prst="circularArrow">
          <a:avLst>
            <a:gd name="adj1" fmla="val 6901"/>
            <a:gd name="adj2" fmla="val 465232"/>
            <a:gd name="adj3" fmla="val 16749919"/>
            <a:gd name="adj4" fmla="val 15184849"/>
            <a:gd name="adj5" fmla="val 8051"/>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456560" y="13438"/>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Plan</a:t>
          </a:r>
          <a:endParaRPr lang="en-US" sz="500" kern="1200" dirty="0">
            <a:solidFill>
              <a:srgbClr val="000000">
                <a:hueOff val="0"/>
                <a:satOff val="0"/>
                <a:lumOff val="0"/>
                <a:alphaOff val="0"/>
              </a:srgbClr>
            </a:solidFill>
            <a:latin typeface="Arial"/>
            <a:ea typeface="+mn-ea"/>
            <a:cs typeface="+mn-cs"/>
          </a:endParaRPr>
        </a:p>
      </dsp:txBody>
      <dsp:txXfrm>
        <a:off x="456560" y="13438"/>
        <a:ext cx="215800" cy="215800"/>
      </dsp:txXfrm>
    </dsp:sp>
    <dsp:sp modelId="{92084315-87E4-45C9-A2A4-D5B7EEBD4CF5}">
      <dsp:nvSpPr>
        <dsp:cNvPr id="0" name=""/>
        <dsp:cNvSpPr/>
      </dsp:nvSpPr>
      <dsp:spPr>
        <a:xfrm>
          <a:off x="84170" y="49602"/>
          <a:ext cx="594780" cy="503280"/>
        </a:xfrm>
        <a:prstGeom prst="circularArrow">
          <a:avLst>
            <a:gd name="adj1" fmla="val 6898"/>
            <a:gd name="adj2" fmla="val 465000"/>
            <a:gd name="adj3" fmla="val 550897"/>
            <a:gd name="adj4" fmla="val 205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456560" y="380360"/>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Do</a:t>
          </a:r>
          <a:endParaRPr lang="en-US" sz="500" kern="1200" dirty="0">
            <a:solidFill>
              <a:srgbClr val="000000">
                <a:hueOff val="0"/>
                <a:satOff val="0"/>
                <a:lumOff val="0"/>
                <a:alphaOff val="0"/>
              </a:srgbClr>
            </a:solidFill>
            <a:latin typeface="Arial"/>
            <a:ea typeface="+mn-ea"/>
            <a:cs typeface="+mn-cs"/>
          </a:endParaRPr>
        </a:p>
      </dsp:txBody>
      <dsp:txXfrm>
        <a:off x="456560" y="380360"/>
        <a:ext cx="215800" cy="215800"/>
      </dsp:txXfrm>
    </dsp:sp>
    <dsp:sp modelId="{4F41BD56-9446-4FC3-BF49-6FE52FDFDAED}">
      <dsp:nvSpPr>
        <dsp:cNvPr id="0" name=""/>
        <dsp:cNvSpPr/>
      </dsp:nvSpPr>
      <dsp:spPr>
        <a:xfrm>
          <a:off x="84170" y="-271"/>
          <a:ext cx="610081" cy="610081"/>
        </a:xfrm>
        <a:prstGeom prst="circularArrow">
          <a:avLst>
            <a:gd name="adj1" fmla="val 6898"/>
            <a:gd name="adj2" fmla="val 465000"/>
            <a:gd name="adj3" fmla="val 5950897"/>
            <a:gd name="adj4" fmla="val 43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89638" y="380360"/>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Study</a:t>
          </a:r>
          <a:endParaRPr lang="en-US" sz="500" kern="1200" dirty="0">
            <a:solidFill>
              <a:srgbClr val="000000">
                <a:hueOff val="0"/>
                <a:satOff val="0"/>
                <a:lumOff val="0"/>
                <a:alphaOff val="0"/>
              </a:srgbClr>
            </a:solidFill>
            <a:latin typeface="Arial"/>
            <a:ea typeface="+mn-ea"/>
            <a:cs typeface="+mn-cs"/>
          </a:endParaRPr>
        </a:p>
      </dsp:txBody>
      <dsp:txXfrm>
        <a:off x="89638" y="380360"/>
        <a:ext cx="215800" cy="215800"/>
      </dsp:txXfrm>
    </dsp:sp>
    <dsp:sp modelId="{A8501EF2-DDCA-4BB0-B132-875EBD9AC007}">
      <dsp:nvSpPr>
        <dsp:cNvPr id="0" name=""/>
        <dsp:cNvSpPr/>
      </dsp:nvSpPr>
      <dsp:spPr>
        <a:xfrm>
          <a:off x="84170" y="-271"/>
          <a:ext cx="610081" cy="610081"/>
        </a:xfrm>
        <a:prstGeom prst="circularArrow">
          <a:avLst>
            <a:gd name="adj1" fmla="val 6898"/>
            <a:gd name="adj2" fmla="val 465000"/>
            <a:gd name="adj3" fmla="val 11350897"/>
            <a:gd name="adj4" fmla="val 97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89638" y="13438"/>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Adjust</a:t>
          </a:r>
          <a:endParaRPr lang="en-US" sz="500" kern="1200" dirty="0">
            <a:solidFill>
              <a:srgbClr val="000000">
                <a:hueOff val="0"/>
                <a:satOff val="0"/>
                <a:lumOff val="0"/>
                <a:alphaOff val="0"/>
              </a:srgbClr>
            </a:solidFill>
            <a:latin typeface="Arial"/>
            <a:ea typeface="+mn-ea"/>
            <a:cs typeface="+mn-cs"/>
          </a:endParaRPr>
        </a:p>
      </dsp:txBody>
      <dsp:txXfrm>
        <a:off x="89638" y="13438"/>
        <a:ext cx="215800" cy="215800"/>
      </dsp:txXfrm>
    </dsp:sp>
    <dsp:sp modelId="{09BE4A9D-5CDE-4D71-9B4F-3986DD4C3039}">
      <dsp:nvSpPr>
        <dsp:cNvPr id="0" name=""/>
        <dsp:cNvSpPr/>
      </dsp:nvSpPr>
      <dsp:spPr>
        <a:xfrm>
          <a:off x="84170" y="8037"/>
          <a:ext cx="610081" cy="610081"/>
        </a:xfrm>
        <a:prstGeom prst="circularArrow">
          <a:avLst>
            <a:gd name="adj1" fmla="val 6898"/>
            <a:gd name="adj2" fmla="val 465000"/>
            <a:gd name="adj3" fmla="val 16750897"/>
            <a:gd name="adj4" fmla="val 151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456560" y="13438"/>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Plan</a:t>
          </a:r>
          <a:endParaRPr lang="en-US" sz="500" kern="1200" dirty="0">
            <a:solidFill>
              <a:srgbClr val="000000">
                <a:hueOff val="0"/>
                <a:satOff val="0"/>
                <a:lumOff val="0"/>
                <a:alphaOff val="0"/>
              </a:srgbClr>
            </a:solidFill>
            <a:latin typeface="Arial"/>
            <a:ea typeface="+mn-ea"/>
            <a:cs typeface="+mn-cs"/>
          </a:endParaRPr>
        </a:p>
      </dsp:txBody>
      <dsp:txXfrm>
        <a:off x="456560" y="13438"/>
        <a:ext cx="215800" cy="215800"/>
      </dsp:txXfrm>
    </dsp:sp>
    <dsp:sp modelId="{92084315-87E4-45C9-A2A4-D5B7EEBD4CF5}">
      <dsp:nvSpPr>
        <dsp:cNvPr id="0" name=""/>
        <dsp:cNvSpPr/>
      </dsp:nvSpPr>
      <dsp:spPr>
        <a:xfrm>
          <a:off x="84170" y="49602"/>
          <a:ext cx="594780" cy="503280"/>
        </a:xfrm>
        <a:prstGeom prst="circularArrow">
          <a:avLst>
            <a:gd name="adj1" fmla="val 6898"/>
            <a:gd name="adj2" fmla="val 465000"/>
            <a:gd name="adj3" fmla="val 550897"/>
            <a:gd name="adj4" fmla="val 205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456560" y="380360"/>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Do</a:t>
          </a:r>
          <a:endParaRPr lang="en-US" sz="500" kern="1200" dirty="0">
            <a:solidFill>
              <a:srgbClr val="000000">
                <a:hueOff val="0"/>
                <a:satOff val="0"/>
                <a:lumOff val="0"/>
                <a:alphaOff val="0"/>
              </a:srgbClr>
            </a:solidFill>
            <a:latin typeface="Arial"/>
            <a:ea typeface="+mn-ea"/>
            <a:cs typeface="+mn-cs"/>
          </a:endParaRPr>
        </a:p>
      </dsp:txBody>
      <dsp:txXfrm>
        <a:off x="456560" y="380360"/>
        <a:ext cx="215800" cy="215800"/>
      </dsp:txXfrm>
    </dsp:sp>
    <dsp:sp modelId="{4F41BD56-9446-4FC3-BF49-6FE52FDFDAED}">
      <dsp:nvSpPr>
        <dsp:cNvPr id="0" name=""/>
        <dsp:cNvSpPr/>
      </dsp:nvSpPr>
      <dsp:spPr>
        <a:xfrm>
          <a:off x="84170" y="-271"/>
          <a:ext cx="610081" cy="610081"/>
        </a:xfrm>
        <a:prstGeom prst="circularArrow">
          <a:avLst>
            <a:gd name="adj1" fmla="val 6898"/>
            <a:gd name="adj2" fmla="val 465000"/>
            <a:gd name="adj3" fmla="val 5950897"/>
            <a:gd name="adj4" fmla="val 43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89638" y="380360"/>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Study</a:t>
          </a:r>
          <a:endParaRPr lang="en-US" sz="500" kern="1200" dirty="0">
            <a:solidFill>
              <a:srgbClr val="000000">
                <a:hueOff val="0"/>
                <a:satOff val="0"/>
                <a:lumOff val="0"/>
                <a:alphaOff val="0"/>
              </a:srgbClr>
            </a:solidFill>
            <a:latin typeface="Arial"/>
            <a:ea typeface="+mn-ea"/>
            <a:cs typeface="+mn-cs"/>
          </a:endParaRPr>
        </a:p>
      </dsp:txBody>
      <dsp:txXfrm>
        <a:off x="89638" y="380360"/>
        <a:ext cx="215800" cy="215800"/>
      </dsp:txXfrm>
    </dsp:sp>
    <dsp:sp modelId="{A8501EF2-DDCA-4BB0-B132-875EBD9AC007}">
      <dsp:nvSpPr>
        <dsp:cNvPr id="0" name=""/>
        <dsp:cNvSpPr/>
      </dsp:nvSpPr>
      <dsp:spPr>
        <a:xfrm>
          <a:off x="84170" y="-271"/>
          <a:ext cx="610081" cy="610081"/>
        </a:xfrm>
        <a:prstGeom prst="circularArrow">
          <a:avLst>
            <a:gd name="adj1" fmla="val 6898"/>
            <a:gd name="adj2" fmla="val 465000"/>
            <a:gd name="adj3" fmla="val 11350897"/>
            <a:gd name="adj4" fmla="val 97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89638" y="13438"/>
          <a:ext cx="215800" cy="2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Adjust</a:t>
          </a:r>
          <a:endParaRPr lang="en-US" sz="500" kern="1200" dirty="0">
            <a:solidFill>
              <a:srgbClr val="000000">
                <a:hueOff val="0"/>
                <a:satOff val="0"/>
                <a:lumOff val="0"/>
                <a:alphaOff val="0"/>
              </a:srgbClr>
            </a:solidFill>
            <a:latin typeface="Arial"/>
            <a:ea typeface="+mn-ea"/>
            <a:cs typeface="+mn-cs"/>
          </a:endParaRPr>
        </a:p>
      </dsp:txBody>
      <dsp:txXfrm>
        <a:off x="89638" y="13438"/>
        <a:ext cx="215800" cy="215800"/>
      </dsp:txXfrm>
    </dsp:sp>
    <dsp:sp modelId="{09BE4A9D-5CDE-4D71-9B4F-3986DD4C3039}">
      <dsp:nvSpPr>
        <dsp:cNvPr id="0" name=""/>
        <dsp:cNvSpPr/>
      </dsp:nvSpPr>
      <dsp:spPr>
        <a:xfrm>
          <a:off x="32539" y="-100"/>
          <a:ext cx="610081" cy="610081"/>
        </a:xfrm>
        <a:prstGeom prst="circularArrow">
          <a:avLst>
            <a:gd name="adj1" fmla="val 6898"/>
            <a:gd name="adj2" fmla="val 465000"/>
            <a:gd name="adj3" fmla="val 16750897"/>
            <a:gd name="adj4" fmla="val 15184103"/>
            <a:gd name="adj5" fmla="val 8047"/>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48C7E-2172-4A12-8BDE-6D4B2ECAD472}">
      <dsp:nvSpPr>
        <dsp:cNvPr id="0" name=""/>
        <dsp:cNvSpPr/>
      </dsp:nvSpPr>
      <dsp:spPr>
        <a:xfrm>
          <a:off x="418457" y="13590"/>
          <a:ext cx="215651" cy="215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Plan</a:t>
          </a:r>
          <a:endParaRPr lang="en-US" sz="500" kern="1200" dirty="0">
            <a:solidFill>
              <a:srgbClr val="000000">
                <a:hueOff val="0"/>
                <a:satOff val="0"/>
                <a:lumOff val="0"/>
                <a:alphaOff val="0"/>
              </a:srgbClr>
            </a:solidFill>
            <a:latin typeface="Arial"/>
            <a:ea typeface="+mn-ea"/>
            <a:cs typeface="+mn-cs"/>
          </a:endParaRPr>
        </a:p>
      </dsp:txBody>
      <dsp:txXfrm>
        <a:off x="418457" y="13590"/>
        <a:ext cx="215651" cy="215651"/>
      </dsp:txXfrm>
    </dsp:sp>
    <dsp:sp modelId="{92084315-87E4-45C9-A2A4-D5B7EEBD4CF5}">
      <dsp:nvSpPr>
        <dsp:cNvPr id="0" name=""/>
        <dsp:cNvSpPr/>
      </dsp:nvSpPr>
      <dsp:spPr>
        <a:xfrm>
          <a:off x="46208" y="49720"/>
          <a:ext cx="594505" cy="503047"/>
        </a:xfrm>
        <a:prstGeom prst="circularArrow">
          <a:avLst>
            <a:gd name="adj1" fmla="val 6896"/>
            <a:gd name="adj2" fmla="val 464876"/>
            <a:gd name="adj3" fmla="val 551420"/>
            <a:gd name="adj4" fmla="val 20583704"/>
            <a:gd name="adj5" fmla="val 8045"/>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E295F-1EE1-443E-BE0B-53620F76BC3B}">
      <dsp:nvSpPr>
        <dsp:cNvPr id="0" name=""/>
        <dsp:cNvSpPr/>
      </dsp:nvSpPr>
      <dsp:spPr>
        <a:xfrm>
          <a:off x="418457" y="380357"/>
          <a:ext cx="215651" cy="215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Do</a:t>
          </a:r>
          <a:endParaRPr lang="en-US" sz="500" kern="1200" dirty="0">
            <a:solidFill>
              <a:srgbClr val="000000">
                <a:hueOff val="0"/>
                <a:satOff val="0"/>
                <a:lumOff val="0"/>
                <a:alphaOff val="0"/>
              </a:srgbClr>
            </a:solidFill>
            <a:latin typeface="Arial"/>
            <a:ea typeface="+mn-ea"/>
            <a:cs typeface="+mn-cs"/>
          </a:endParaRPr>
        </a:p>
      </dsp:txBody>
      <dsp:txXfrm>
        <a:off x="418457" y="380357"/>
        <a:ext cx="215651" cy="215651"/>
      </dsp:txXfrm>
    </dsp:sp>
    <dsp:sp modelId="{4F41BD56-9446-4FC3-BF49-6FE52FDFDAED}">
      <dsp:nvSpPr>
        <dsp:cNvPr id="0" name=""/>
        <dsp:cNvSpPr/>
      </dsp:nvSpPr>
      <dsp:spPr>
        <a:xfrm>
          <a:off x="46208" y="-130"/>
          <a:ext cx="609799" cy="609799"/>
        </a:xfrm>
        <a:prstGeom prst="circularArrow">
          <a:avLst>
            <a:gd name="adj1" fmla="val 6896"/>
            <a:gd name="adj2" fmla="val 464876"/>
            <a:gd name="adj3" fmla="val 5951420"/>
            <a:gd name="adj4" fmla="val 4383704"/>
            <a:gd name="adj5" fmla="val 8045"/>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D32D-F021-4EDB-9CCC-8CB2AD9ABD09}">
      <dsp:nvSpPr>
        <dsp:cNvPr id="0" name=""/>
        <dsp:cNvSpPr/>
      </dsp:nvSpPr>
      <dsp:spPr>
        <a:xfrm>
          <a:off x="51690" y="380357"/>
          <a:ext cx="215651" cy="215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Study</a:t>
          </a:r>
          <a:endParaRPr lang="en-US" sz="500" kern="1200" dirty="0">
            <a:solidFill>
              <a:srgbClr val="000000">
                <a:hueOff val="0"/>
                <a:satOff val="0"/>
                <a:lumOff val="0"/>
                <a:alphaOff val="0"/>
              </a:srgbClr>
            </a:solidFill>
            <a:latin typeface="Arial"/>
            <a:ea typeface="+mn-ea"/>
            <a:cs typeface="+mn-cs"/>
          </a:endParaRPr>
        </a:p>
      </dsp:txBody>
      <dsp:txXfrm>
        <a:off x="51690" y="380357"/>
        <a:ext cx="215651" cy="215651"/>
      </dsp:txXfrm>
    </dsp:sp>
    <dsp:sp modelId="{A8501EF2-DDCA-4BB0-B132-875EBD9AC007}">
      <dsp:nvSpPr>
        <dsp:cNvPr id="0" name=""/>
        <dsp:cNvSpPr/>
      </dsp:nvSpPr>
      <dsp:spPr>
        <a:xfrm>
          <a:off x="46208" y="-130"/>
          <a:ext cx="609799" cy="609799"/>
        </a:xfrm>
        <a:prstGeom prst="circularArrow">
          <a:avLst>
            <a:gd name="adj1" fmla="val 6896"/>
            <a:gd name="adj2" fmla="val 464876"/>
            <a:gd name="adj3" fmla="val 11351420"/>
            <a:gd name="adj4" fmla="val 9783704"/>
            <a:gd name="adj5" fmla="val 8045"/>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86CF9B-B720-4310-9684-69409E5E20F7}">
      <dsp:nvSpPr>
        <dsp:cNvPr id="0" name=""/>
        <dsp:cNvSpPr/>
      </dsp:nvSpPr>
      <dsp:spPr>
        <a:xfrm>
          <a:off x="51690" y="13590"/>
          <a:ext cx="215651" cy="215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solidFill>
                <a:srgbClr val="000000">
                  <a:hueOff val="0"/>
                  <a:satOff val="0"/>
                  <a:lumOff val="0"/>
                  <a:alphaOff val="0"/>
                </a:srgbClr>
              </a:solidFill>
              <a:latin typeface="Arial"/>
              <a:ea typeface="+mn-ea"/>
              <a:cs typeface="+mn-cs"/>
            </a:rPr>
            <a:t>Adjust</a:t>
          </a:r>
          <a:endParaRPr lang="en-US" sz="500" kern="1200" dirty="0">
            <a:solidFill>
              <a:srgbClr val="000000">
                <a:hueOff val="0"/>
                <a:satOff val="0"/>
                <a:lumOff val="0"/>
                <a:alphaOff val="0"/>
              </a:srgbClr>
            </a:solidFill>
            <a:latin typeface="Arial"/>
            <a:ea typeface="+mn-ea"/>
            <a:cs typeface="+mn-cs"/>
          </a:endParaRPr>
        </a:p>
      </dsp:txBody>
      <dsp:txXfrm>
        <a:off x="51690" y="13590"/>
        <a:ext cx="215651" cy="215651"/>
      </dsp:txXfrm>
    </dsp:sp>
    <dsp:sp modelId="{09BE4A9D-5CDE-4D71-9B4F-3986DD4C3039}">
      <dsp:nvSpPr>
        <dsp:cNvPr id="0" name=""/>
        <dsp:cNvSpPr/>
      </dsp:nvSpPr>
      <dsp:spPr>
        <a:xfrm>
          <a:off x="-5399" y="8175"/>
          <a:ext cx="609799" cy="609799"/>
        </a:xfrm>
        <a:prstGeom prst="circularArrow">
          <a:avLst>
            <a:gd name="adj1" fmla="val 6896"/>
            <a:gd name="adj2" fmla="val 464876"/>
            <a:gd name="adj3" fmla="val 16751420"/>
            <a:gd name="adj4" fmla="val 15183704"/>
            <a:gd name="adj5" fmla="val 8045"/>
          </a:avLst>
        </a:prstGeom>
        <a:solidFill>
          <a:srgbClr val="333399"/>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smtClean="0"/>
              <a:t>Business Management 330 Lecture #7</a:t>
            </a: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41FEF77-F2B3-4061-AC4F-47EF127D45CC}" type="datetimeFigureOut">
              <a:rPr lang="en-US" smtClean="0"/>
              <a:pPr/>
              <a:t>2/7/2019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21A291D-39AA-4CDA-83AA-70E6365E0CC0}" type="slidenum">
              <a:rPr lang="en-US" smtClean="0"/>
              <a:pPr/>
              <a:t>‹#›</a:t>
            </a:fld>
            <a:endParaRPr lang="en-US"/>
          </a:p>
        </p:txBody>
      </p:sp>
    </p:spTree>
    <p:extLst>
      <p:ext uri="{BB962C8B-B14F-4D97-AF65-F5344CB8AC3E}">
        <p14:creationId xmlns:p14="http://schemas.microsoft.com/office/powerpoint/2010/main" val="117513083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smtClean="0"/>
              <a:t>Business Management 330 Lecture #7</a:t>
            </a: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2453A92-AFE8-4441-B02B-1803CC4585E8}" type="datetimeFigureOut">
              <a:rPr lang="en-US" smtClean="0"/>
              <a:pPr/>
              <a:t>2/7/2019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A073611-7D2E-4003-B5FD-20BF4FC0B41B}" type="slidenum">
              <a:rPr lang="en-US" smtClean="0"/>
              <a:pPr/>
              <a:t>‹#›</a:t>
            </a:fld>
            <a:endParaRPr lang="en-US"/>
          </a:p>
        </p:txBody>
      </p:sp>
    </p:spTree>
    <p:extLst>
      <p:ext uri="{BB962C8B-B14F-4D97-AF65-F5344CB8AC3E}">
        <p14:creationId xmlns:p14="http://schemas.microsoft.com/office/powerpoint/2010/main" val="297000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Business Management 330 Lecture #7</a:t>
            </a:r>
            <a:endParaRPr lang="en-US"/>
          </a:p>
        </p:txBody>
      </p:sp>
      <p:sp>
        <p:nvSpPr>
          <p:cNvPr id="5" name="Date Placeholder 4"/>
          <p:cNvSpPr>
            <a:spLocks noGrp="1"/>
          </p:cNvSpPr>
          <p:nvPr>
            <p:ph type="dt" idx="11"/>
          </p:nvPr>
        </p:nvSpPr>
        <p:spPr/>
        <p:txBody>
          <a:bodyPr/>
          <a:lstStyle/>
          <a:p>
            <a:fld id="{062B9C2A-FD0F-45D7-9C71-E12DAE6D99DB}" type="datetime1">
              <a:rPr lang="en-US" smtClean="0"/>
              <a:t>2/7/2019</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DA073611-7D2E-4003-B5FD-20BF4FC0B41B}" type="slidenum">
              <a:rPr lang="en-US" smtClean="0"/>
              <a:pPr/>
              <a:t>1</a:t>
            </a:fld>
            <a:endParaRPr lang="en-US"/>
          </a:p>
        </p:txBody>
      </p:sp>
    </p:spTree>
    <p:extLst>
      <p:ext uri="{BB962C8B-B14F-4D97-AF65-F5344CB8AC3E}">
        <p14:creationId xmlns:p14="http://schemas.microsoft.com/office/powerpoint/2010/main" val="162530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Business Management 330 Lecture #7</a:t>
            </a:r>
            <a:endParaRPr lang="en-US"/>
          </a:p>
        </p:txBody>
      </p:sp>
      <p:sp>
        <p:nvSpPr>
          <p:cNvPr id="5" name="Date Placeholder 4"/>
          <p:cNvSpPr>
            <a:spLocks noGrp="1"/>
          </p:cNvSpPr>
          <p:nvPr>
            <p:ph type="dt" idx="11"/>
          </p:nvPr>
        </p:nvSpPr>
        <p:spPr/>
        <p:txBody>
          <a:bodyPr/>
          <a:lstStyle/>
          <a:p>
            <a:fld id="{0D67B1FC-225E-49E2-8AA9-3F7A09DECBAB}" type="datetime1">
              <a:rPr lang="en-US" smtClean="0"/>
              <a:t>2/8/2019</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DA073611-7D2E-4003-B5FD-20BF4FC0B41B}" type="slidenum">
              <a:rPr lang="en-US" smtClean="0"/>
              <a:pPr/>
              <a:t>31</a:t>
            </a:fld>
            <a:endParaRPr lang="en-US"/>
          </a:p>
        </p:txBody>
      </p:sp>
    </p:spTree>
    <p:extLst>
      <p:ext uri="{BB962C8B-B14F-4D97-AF65-F5344CB8AC3E}">
        <p14:creationId xmlns:p14="http://schemas.microsoft.com/office/powerpoint/2010/main" val="289991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Business Management 330 Lecture #7</a:t>
            </a:r>
            <a:endParaRPr lang="en-US"/>
          </a:p>
        </p:txBody>
      </p:sp>
      <p:sp>
        <p:nvSpPr>
          <p:cNvPr id="5" name="Date Placeholder 4"/>
          <p:cNvSpPr>
            <a:spLocks noGrp="1"/>
          </p:cNvSpPr>
          <p:nvPr>
            <p:ph type="dt" idx="11"/>
          </p:nvPr>
        </p:nvSpPr>
        <p:spPr/>
        <p:txBody>
          <a:bodyPr/>
          <a:lstStyle/>
          <a:p>
            <a:fld id="{0D67B1FC-225E-49E2-8AA9-3F7A09DECBAB}" type="datetime1">
              <a:rPr lang="en-US" smtClean="0"/>
              <a:t>2/8/2019</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DA073611-7D2E-4003-B5FD-20BF4FC0B41B}" type="slidenum">
              <a:rPr lang="en-US" smtClean="0"/>
              <a:pPr/>
              <a:t>32</a:t>
            </a:fld>
            <a:endParaRPr lang="en-US"/>
          </a:p>
        </p:txBody>
      </p:sp>
    </p:spTree>
    <p:extLst>
      <p:ext uri="{BB962C8B-B14F-4D97-AF65-F5344CB8AC3E}">
        <p14:creationId xmlns:p14="http://schemas.microsoft.com/office/powerpoint/2010/main" val="378043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1143000"/>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94799" b="1"/>
          <a:stretch/>
        </p:blipFill>
        <p:spPr>
          <a:xfrm>
            <a:off x="0" y="1143000"/>
            <a:ext cx="9144000" cy="23806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 y="5995529"/>
            <a:ext cx="3200400" cy="458611"/>
          </a:xfrm>
          <a:prstGeom prst="rect">
            <a:avLst/>
          </a:prstGeom>
        </p:spPr>
      </p:pic>
    </p:spTree>
    <p:extLst>
      <p:ext uri="{BB962C8B-B14F-4D97-AF65-F5344CB8AC3E}">
        <p14:creationId xmlns:p14="http://schemas.microsoft.com/office/powerpoint/2010/main" val="23739534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8" name="Rectangle 7"/>
          <p:cNvSpPr/>
          <p:nvPr/>
        </p:nvSpPr>
        <p:spPr>
          <a:xfrm>
            <a:off x="0" y="0"/>
            <a:ext cx="9144000" cy="1143000"/>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94799" b="1"/>
          <a:stretch/>
        </p:blipFill>
        <p:spPr>
          <a:xfrm>
            <a:off x="0" y="1143000"/>
            <a:ext cx="9144000" cy="23806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2983" y="3060943"/>
            <a:ext cx="4438035" cy="1589265"/>
          </a:xfrm>
          <a:prstGeom prst="rect">
            <a:avLst/>
          </a:prstGeom>
        </p:spPr>
      </p:pic>
    </p:spTree>
    <p:extLst>
      <p:ext uri="{BB962C8B-B14F-4D97-AF65-F5344CB8AC3E}">
        <p14:creationId xmlns:p14="http://schemas.microsoft.com/office/powerpoint/2010/main" val="23086178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BAD_TITLE">
    <p:bg>
      <p:bgRef idx="1001">
        <a:schemeClr val="bg2"/>
      </p:bgRef>
    </p:bg>
    <p:spTree>
      <p:nvGrpSpPr>
        <p:cNvPr id="1" name=""/>
        <p:cNvGrpSpPr/>
        <p:nvPr/>
      </p:nvGrpSpPr>
      <p:grpSpPr>
        <a:xfrm>
          <a:off x="0" y="0"/>
          <a:ext cx="0" cy="0"/>
          <a:chOff x="0" y="0"/>
          <a:chExt cx="0" cy="0"/>
        </a:xfrm>
      </p:grpSpPr>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28" name="Date Placeholder 27"/>
          <p:cNvSpPr>
            <a:spLocks noGrp="1"/>
          </p:cNvSpPr>
          <p:nvPr>
            <p:ph type="dt" sz="half" idx="10"/>
          </p:nvPr>
        </p:nvSpPr>
        <p:spPr/>
        <p:txBody>
          <a:bodyPr/>
          <a:lstStyle/>
          <a:p>
            <a:fld id="{0FEBBA60-9BC3-4900-A52F-EFB306AFBD22}" type="datetimeFigureOut">
              <a:rPr lang="en-US" smtClean="0"/>
              <a:pPr/>
              <a:t>2/7/2019</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6128351-E4C1-4221-A78F-5F3F776EBEB6}"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dirty="0" smtClean="0"/>
              <a:t>Click to edit Master title style</a:t>
            </a:r>
            <a:endParaRPr kumimoji="0" lang="en-US" dirty="0"/>
          </a:p>
        </p:txBody>
      </p:sp>
    </p:spTree>
    <p:extLst>
      <p:ext uri="{BB962C8B-B14F-4D97-AF65-F5344CB8AC3E}">
        <p14:creationId xmlns:p14="http://schemas.microsoft.com/office/powerpoint/2010/main" val="3653202249"/>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FEBBA60-9BC3-4900-A52F-EFB306AFBD22}" type="datetimeFigureOut">
              <a:rPr lang="en-US" smtClean="0"/>
              <a:pPr/>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76128351-E4C1-4221-A78F-5F3F776EBEB6}"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643981353"/>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5428" y="237393"/>
            <a:ext cx="8673144" cy="668215"/>
          </a:xfrm>
        </p:spPr>
        <p:txBody>
          <a:bodyPr anchor="b"/>
          <a:lstStyle>
            <a:lvl1pPr>
              <a:defRPr>
                <a:solidFill>
                  <a:srgbClr val="BB0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82E38D9-A055-4149-A136-9916290B958D}" type="datetimeFigureOut">
              <a:rPr lang="en-US" smtClean="0"/>
              <a:t>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8A7587-EF18-1B40-9F0E-E5FBA16F98DC}" type="slidenum">
              <a:rPr lang="en-US" smtClean="0"/>
              <a:t>‹#›</a:t>
            </a:fld>
            <a:endParaRPr lang="en-US"/>
          </a:p>
        </p:txBody>
      </p:sp>
      <p:cxnSp>
        <p:nvCxnSpPr>
          <p:cNvPr id="7" name="Straight Connector 6"/>
          <p:cNvCxnSpPr/>
          <p:nvPr userDrawn="1"/>
        </p:nvCxnSpPr>
        <p:spPr>
          <a:xfrm>
            <a:off x="235428" y="967155"/>
            <a:ext cx="8673144" cy="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0"/>
            <a:ext cx="9144000" cy="175846"/>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48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428" y="237393"/>
            <a:ext cx="8673144" cy="668216"/>
          </a:xfrm>
        </p:spPr>
        <p:txBody>
          <a:bodyPr anchor="b"/>
          <a:lstStyle>
            <a:lvl1pPr>
              <a:defRPr>
                <a:solidFill>
                  <a:srgbClr val="BB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35428" y="1028702"/>
            <a:ext cx="8673144" cy="50291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2E38D9-A055-4149-A136-9916290B958D}"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A7587-EF18-1B40-9F0E-E5FBA16F98DC}" type="slidenum">
              <a:rPr lang="en-US" smtClean="0"/>
              <a:t>‹#›</a:t>
            </a:fld>
            <a:endParaRPr lang="en-US"/>
          </a:p>
        </p:txBody>
      </p:sp>
      <p:cxnSp>
        <p:nvCxnSpPr>
          <p:cNvPr id="9" name="Straight Connector 8"/>
          <p:cNvCxnSpPr/>
          <p:nvPr userDrawn="1"/>
        </p:nvCxnSpPr>
        <p:spPr>
          <a:xfrm>
            <a:off x="235428" y="967155"/>
            <a:ext cx="8673144" cy="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9144000" cy="175846"/>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8984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Break /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28" y="1122363"/>
            <a:ext cx="8673144" cy="2387600"/>
          </a:xfrm>
        </p:spPr>
        <p:txBody>
          <a:bodyPr anchor="b"/>
          <a:lstStyle>
            <a:lvl1pPr algn="l">
              <a:defRPr sz="6000" baseline="0">
                <a:solidFill>
                  <a:srgbClr val="BB0000"/>
                </a:solidFill>
              </a:defRPr>
            </a:lvl1pPr>
          </a:lstStyle>
          <a:p>
            <a:r>
              <a:rPr lang="en-US" dirty="0" smtClean="0"/>
              <a:t>Click to Add Section Break / Title Here</a:t>
            </a:r>
            <a:endParaRPr lang="en-US" dirty="0"/>
          </a:p>
        </p:txBody>
      </p:sp>
      <p:sp>
        <p:nvSpPr>
          <p:cNvPr id="3" name="Subtitle 2"/>
          <p:cNvSpPr>
            <a:spLocks noGrp="1"/>
          </p:cNvSpPr>
          <p:nvPr>
            <p:ph type="subTitle" idx="1" hasCustomPrompt="1"/>
          </p:nvPr>
        </p:nvSpPr>
        <p:spPr>
          <a:xfrm>
            <a:off x="235428" y="3602038"/>
            <a:ext cx="8673144" cy="1655762"/>
          </a:xfrm>
        </p:spPr>
        <p:txBody>
          <a:bodyPr/>
          <a:lstStyle>
            <a:lvl1pPr marL="0" indent="0" algn="l">
              <a:buNone/>
              <a:defRPr sz="2400">
                <a:solidFill>
                  <a:srgbClr val="6666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subtitle style</a:t>
            </a:r>
            <a:endParaRPr lang="en-US" dirty="0"/>
          </a:p>
        </p:txBody>
      </p:sp>
      <p:sp>
        <p:nvSpPr>
          <p:cNvPr id="4" name="Date Placeholder 3"/>
          <p:cNvSpPr>
            <a:spLocks noGrp="1"/>
          </p:cNvSpPr>
          <p:nvPr>
            <p:ph type="dt" sz="half" idx="10"/>
          </p:nvPr>
        </p:nvSpPr>
        <p:spPr/>
        <p:txBody>
          <a:bodyPr/>
          <a:lstStyle/>
          <a:p>
            <a:fld id="{A82E38D9-A055-4149-A136-9916290B958D}"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A7587-EF18-1B40-9F0E-E5FBA16F98DC}" type="slidenum">
              <a:rPr lang="en-US" smtClean="0"/>
              <a:t>‹#›</a:t>
            </a:fld>
            <a:endParaRPr lang="en-US"/>
          </a:p>
        </p:txBody>
      </p:sp>
      <p:pic>
        <p:nvPicPr>
          <p:cNvPr id="7" name="Picture 6"/>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83063"/>
          <a:stretch/>
        </p:blipFill>
        <p:spPr>
          <a:xfrm>
            <a:off x="0" y="45719"/>
            <a:ext cx="9144000" cy="775388"/>
          </a:xfrm>
          <a:prstGeom prst="rect">
            <a:avLst/>
          </a:prstGeom>
        </p:spPr>
      </p:pic>
      <p:sp>
        <p:nvSpPr>
          <p:cNvPr id="8" name="Rectangle 7"/>
          <p:cNvSpPr/>
          <p:nvPr userDrawn="1"/>
        </p:nvSpPr>
        <p:spPr>
          <a:xfrm>
            <a:off x="0" y="0"/>
            <a:ext cx="9144000" cy="45719"/>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9144000" cy="175846"/>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3414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5428" y="246063"/>
            <a:ext cx="8673144" cy="668338"/>
          </a:xfrm>
        </p:spPr>
        <p:txBody>
          <a:bodyPr anchor="b"/>
          <a:lstStyle>
            <a:lvl1pPr>
              <a:defRPr>
                <a:solidFill>
                  <a:srgbClr val="BB00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5428" y="1019910"/>
            <a:ext cx="4260372" cy="503799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19910"/>
            <a:ext cx="4260372" cy="503799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2E38D9-A055-4149-A136-9916290B958D}" type="datetimeFigureOut">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8A7587-EF18-1B40-9F0E-E5FBA16F98DC}" type="slidenum">
              <a:rPr lang="en-US" smtClean="0"/>
              <a:t>‹#›</a:t>
            </a:fld>
            <a:endParaRPr lang="en-US"/>
          </a:p>
        </p:txBody>
      </p:sp>
      <p:cxnSp>
        <p:nvCxnSpPr>
          <p:cNvPr id="9" name="Straight Connector 8"/>
          <p:cNvCxnSpPr/>
          <p:nvPr userDrawn="1"/>
        </p:nvCxnSpPr>
        <p:spPr>
          <a:xfrm>
            <a:off x="235428" y="967155"/>
            <a:ext cx="8673144" cy="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9144000" cy="175846"/>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161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E38D9-A055-4149-A136-9916290B958D}" type="datetimeFigureOut">
              <a:rPr lang="en-US" smtClean="0"/>
              <a:t>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8A7587-EF18-1B40-9F0E-E5FBA16F98DC}" type="slidenum">
              <a:rPr lang="en-US" smtClean="0"/>
              <a:t>‹#›</a:t>
            </a:fld>
            <a:endParaRPr lang="en-US"/>
          </a:p>
        </p:txBody>
      </p:sp>
      <p:sp>
        <p:nvSpPr>
          <p:cNvPr id="5" name="Rectangle 4"/>
          <p:cNvSpPr/>
          <p:nvPr userDrawn="1"/>
        </p:nvSpPr>
        <p:spPr>
          <a:xfrm>
            <a:off x="0" y="0"/>
            <a:ext cx="9144000" cy="175846"/>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8209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52715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9" r:id="rId4"/>
  </p:sldLayoutIdLst>
  <p:transition spd="slow">
    <p:wipe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5428" y="365125"/>
            <a:ext cx="8673144"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35428" y="1825625"/>
            <a:ext cx="8673144" cy="423252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2435" y="6302867"/>
            <a:ext cx="957389" cy="317254"/>
          </a:xfrm>
          <a:prstGeom prst="rect">
            <a:avLst/>
          </a:prstGeom>
        </p:spPr>
        <p:txBody>
          <a:bodyPr vert="horz" lIns="91440" tIns="45720" rIns="91440" bIns="45720" rtlCol="0" anchor="ctr"/>
          <a:lstStyle>
            <a:lvl1pPr algn="l">
              <a:defRPr sz="1050">
                <a:solidFill>
                  <a:srgbClr val="666666"/>
                </a:solidFill>
                <a:latin typeface="Arial" charset="0"/>
                <a:ea typeface="Arial" charset="0"/>
                <a:cs typeface="Arial" charset="0"/>
              </a:defRPr>
            </a:lvl1pPr>
          </a:lstStyle>
          <a:p>
            <a:fld id="{A82E38D9-A055-4149-A136-9916290B958D}" type="datetimeFigureOut">
              <a:rPr lang="en-US" smtClean="0"/>
              <a:pPr/>
              <a:t>2/7/2019</a:t>
            </a:fld>
            <a:endParaRPr lang="en-US" dirty="0"/>
          </a:p>
        </p:txBody>
      </p:sp>
      <p:sp>
        <p:nvSpPr>
          <p:cNvPr id="5" name="Footer Placeholder 4"/>
          <p:cNvSpPr>
            <a:spLocks noGrp="1"/>
          </p:cNvSpPr>
          <p:nvPr>
            <p:ph type="ftr" sz="quarter" idx="3"/>
          </p:nvPr>
        </p:nvSpPr>
        <p:spPr>
          <a:xfrm>
            <a:off x="4887696" y="6302867"/>
            <a:ext cx="3086100" cy="317254"/>
          </a:xfrm>
          <a:prstGeom prst="rect">
            <a:avLst/>
          </a:prstGeom>
        </p:spPr>
        <p:txBody>
          <a:bodyPr vert="horz" lIns="91440" tIns="45720" rIns="91440" bIns="45720" rtlCol="0" anchor="ctr"/>
          <a:lstStyle>
            <a:lvl1pPr algn="ctr">
              <a:defRPr sz="1050">
                <a:solidFill>
                  <a:srgbClr val="666666"/>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8301668" y="6299446"/>
            <a:ext cx="606904" cy="317254"/>
          </a:xfrm>
          <a:prstGeom prst="rect">
            <a:avLst/>
          </a:prstGeom>
        </p:spPr>
        <p:txBody>
          <a:bodyPr vert="horz" lIns="91440" tIns="45720" rIns="91440" bIns="45720" rtlCol="0" anchor="ctr"/>
          <a:lstStyle>
            <a:lvl1pPr algn="r">
              <a:defRPr sz="1050">
                <a:solidFill>
                  <a:srgbClr val="666666"/>
                </a:solidFill>
              </a:defRPr>
            </a:lvl1pPr>
          </a:lstStyle>
          <a:p>
            <a:fld id="{F98A7587-EF18-1B40-9F0E-E5FBA16F98DC}" type="slidenum">
              <a:rPr lang="en-US" smtClean="0"/>
              <a:pPr/>
              <a:t>‹#›</a:t>
            </a:fld>
            <a:endParaRPr lang="en-US" dirty="0"/>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428" y="6299446"/>
            <a:ext cx="2213945" cy="317254"/>
          </a:xfrm>
          <a:prstGeom prst="rect">
            <a:avLst/>
          </a:prstGeom>
        </p:spPr>
      </p:pic>
    </p:spTree>
    <p:extLst>
      <p:ext uri="{BB962C8B-B14F-4D97-AF65-F5344CB8AC3E}">
        <p14:creationId xmlns:p14="http://schemas.microsoft.com/office/powerpoint/2010/main" val="298892408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diagramLayout" Target="../diagrams/layout4.xml"/><Relationship Id="rId7" Type="http://schemas.openxmlformats.org/officeDocument/2006/relationships/image" Target="../media/image56.wmf"/><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58.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21.jpeg"/><Relationship Id="rId7" Type="http://schemas.openxmlformats.org/officeDocument/2006/relationships/diagramData" Target="../diagrams/data5.xml"/><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3.jpeg"/><Relationship Id="rId11" Type="http://schemas.microsoft.com/office/2007/relationships/diagramDrawing" Target="../diagrams/drawing5.xml"/><Relationship Id="rId5" Type="http://schemas.openxmlformats.org/officeDocument/2006/relationships/image" Target="../media/image62.jpeg"/><Relationship Id="rId10" Type="http://schemas.openxmlformats.org/officeDocument/2006/relationships/diagramColors" Target="../diagrams/colors5.xml"/><Relationship Id="rId4" Type="http://schemas.openxmlformats.org/officeDocument/2006/relationships/image" Target="../media/image61.jpeg"/><Relationship Id="rId9"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6.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jpeg"/><Relationship Id="rId7" Type="http://schemas.openxmlformats.org/officeDocument/2006/relationships/diagramData" Target="../diagrams/data1.xml"/><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png"/><Relationship Id="rId11" Type="http://schemas.microsoft.com/office/2007/relationships/diagramDrawing" Target="../diagrams/drawing1.xml"/><Relationship Id="rId5" Type="http://schemas.openxmlformats.org/officeDocument/2006/relationships/image" Target="../media/image8.jpeg"/><Relationship Id="rId10" Type="http://schemas.openxmlformats.org/officeDocument/2006/relationships/diagramColors" Target="../diagrams/colors1.xml"/><Relationship Id="rId4" Type="http://schemas.openxmlformats.org/officeDocument/2006/relationships/image" Target="../media/image7.jpe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2.png"/><Relationship Id="rId7" Type="http://schemas.openxmlformats.org/officeDocument/2006/relationships/diagramData" Target="../diagrams/data2.xml"/><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6.jpeg"/><Relationship Id="rId11" Type="http://schemas.microsoft.com/office/2007/relationships/diagramDrawing" Target="../diagrams/drawing2.xml"/><Relationship Id="rId5" Type="http://schemas.openxmlformats.org/officeDocument/2006/relationships/image" Target="../media/image24.jpeg"/><Relationship Id="rId10" Type="http://schemas.openxmlformats.org/officeDocument/2006/relationships/diagramColors" Target="../diagrams/colors2.xml"/><Relationship Id="rId4" Type="http://schemas.openxmlformats.org/officeDocument/2006/relationships/image" Target="../media/image23.png"/><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37.png"/><Relationship Id="rId7" Type="http://schemas.openxmlformats.org/officeDocument/2006/relationships/diagramData" Target="../diagrams/data3.xml"/><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jpeg"/><Relationship Id="rId11" Type="http://schemas.microsoft.com/office/2007/relationships/diagramDrawing" Target="../diagrams/drawing3.xml"/><Relationship Id="rId5" Type="http://schemas.openxmlformats.org/officeDocument/2006/relationships/image" Target="../media/image39.jpeg"/><Relationship Id="rId10" Type="http://schemas.openxmlformats.org/officeDocument/2006/relationships/diagramColors" Target="../diagrams/colors3.xml"/><Relationship Id="rId4" Type="http://schemas.openxmlformats.org/officeDocument/2006/relationships/image" Target="../media/image38.jpeg"/><Relationship Id="rId9" Type="http://schemas.openxmlformats.org/officeDocument/2006/relationships/diagramQuickStyle" Target="../diagrams/quickStyle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 y="3793115"/>
            <a:ext cx="9236365" cy="942975"/>
          </a:xfrm>
        </p:spPr>
        <p:txBody>
          <a:bodyPr>
            <a:noAutofit/>
          </a:bodyPr>
          <a:lstStyle/>
          <a:p>
            <a:pPr marL="0" indent="0" algn="ctr">
              <a:buNone/>
            </a:pPr>
            <a:r>
              <a:rPr lang="en-US" sz="2400" dirty="0" smtClean="0">
                <a:solidFill>
                  <a:srgbClr val="C00000"/>
                </a:solidFill>
              </a:rPr>
              <a:t>Dr. John </a:t>
            </a:r>
            <a:r>
              <a:rPr lang="en-US" sz="2400" dirty="0">
                <a:solidFill>
                  <a:srgbClr val="C00000"/>
                </a:solidFill>
              </a:rPr>
              <a:t>Draper</a:t>
            </a:r>
          </a:p>
          <a:p>
            <a:pPr marL="0" indent="0" algn="ctr">
              <a:buNone/>
            </a:pPr>
            <a:r>
              <a:rPr lang="en-US" sz="2400" dirty="0">
                <a:solidFill>
                  <a:srgbClr val="C00000"/>
                </a:solidFill>
              </a:rPr>
              <a:t>Assistant Professor – Clinical </a:t>
            </a:r>
          </a:p>
          <a:p>
            <a:pPr marL="0" indent="0" algn="ctr">
              <a:buNone/>
            </a:pPr>
            <a:r>
              <a:rPr lang="en-US" sz="2400" dirty="0">
                <a:solidFill>
                  <a:srgbClr val="C00000"/>
                </a:solidFill>
              </a:rPr>
              <a:t>Fisher College of Business</a:t>
            </a:r>
          </a:p>
          <a:p>
            <a:pPr marL="0" indent="0" algn="ctr">
              <a:buNone/>
            </a:pPr>
            <a:endParaRPr lang="en-US" sz="2400" dirty="0">
              <a:solidFill>
                <a:srgbClr val="C00000"/>
              </a:solidFill>
            </a:endParaRPr>
          </a:p>
        </p:txBody>
      </p:sp>
      <p:sp>
        <p:nvSpPr>
          <p:cNvPr id="7" name="TextBox 6"/>
          <p:cNvSpPr txBox="1"/>
          <p:nvPr/>
        </p:nvSpPr>
        <p:spPr>
          <a:xfrm>
            <a:off x="1" y="1994148"/>
            <a:ext cx="9144000" cy="1323439"/>
          </a:xfrm>
          <a:prstGeom prst="rect">
            <a:avLst/>
          </a:prstGeom>
          <a:noFill/>
        </p:spPr>
        <p:txBody>
          <a:bodyPr wrap="square" rtlCol="0">
            <a:spAutoFit/>
          </a:bodyPr>
          <a:lstStyle/>
          <a:p>
            <a:pPr algn="ctr"/>
            <a:r>
              <a:rPr lang="en-US" sz="4000" dirty="0">
                <a:solidFill>
                  <a:srgbClr val="C00000"/>
                </a:solidFill>
              </a:rPr>
              <a:t>Pete’s Pizzeria Case Study &amp;</a:t>
            </a:r>
            <a:br>
              <a:rPr lang="en-US" sz="4000" dirty="0">
                <a:solidFill>
                  <a:srgbClr val="C00000"/>
                </a:solidFill>
              </a:rPr>
            </a:br>
            <a:r>
              <a:rPr lang="en-US" sz="4000" dirty="0">
                <a:solidFill>
                  <a:srgbClr val="C00000"/>
                </a:solidFill>
              </a:rPr>
              <a:t>Introduction to Six Sigma</a:t>
            </a:r>
            <a:endParaRPr lang="en-US" sz="4000" dirty="0" smtClean="0">
              <a:solidFill>
                <a:srgbClr val="C00000"/>
              </a:solidFill>
            </a:endParaRPr>
          </a:p>
        </p:txBody>
      </p:sp>
      <p:sp>
        <p:nvSpPr>
          <p:cNvPr id="8" name="TextBox 7"/>
          <p:cNvSpPr txBox="1"/>
          <p:nvPr/>
        </p:nvSpPr>
        <p:spPr>
          <a:xfrm>
            <a:off x="381000" y="5211618"/>
            <a:ext cx="8305800" cy="400110"/>
          </a:xfrm>
          <a:prstGeom prst="rect">
            <a:avLst/>
          </a:prstGeom>
          <a:solidFill>
            <a:schemeClr val="accent1">
              <a:lumMod val="60000"/>
              <a:lumOff val="40000"/>
            </a:schemeClr>
          </a:solidFill>
        </p:spPr>
        <p:txBody>
          <a:bodyPr wrap="square" rtlCol="0">
            <a:spAutoFit/>
          </a:bodyPr>
          <a:lstStyle/>
          <a:p>
            <a:endParaRPr lang="en-US" sz="2000" dirty="0"/>
          </a:p>
        </p:txBody>
      </p:sp>
    </p:spTree>
    <p:custDataLst>
      <p:tags r:id="rId1"/>
    </p:custDataLst>
    <p:extLst>
      <p:ext uri="{BB962C8B-B14F-4D97-AF65-F5344CB8AC3E}">
        <p14:creationId xmlns:p14="http://schemas.microsoft.com/office/powerpoint/2010/main" val="638334706"/>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Income Statement</a:t>
            </a:r>
            <a:endParaRPr lang="en-US" dirty="0"/>
          </a:p>
        </p:txBody>
      </p:sp>
      <p:sp>
        <p:nvSpPr>
          <p:cNvPr id="3" name="Content Placeholder 2"/>
          <p:cNvSpPr>
            <a:spLocks noGrp="1"/>
          </p:cNvSpPr>
          <p:nvPr>
            <p:ph idx="1"/>
          </p:nvPr>
        </p:nvSpPr>
        <p:spPr>
          <a:xfrm>
            <a:off x="235428" y="5007006"/>
            <a:ext cx="8673144" cy="1050893"/>
          </a:xfrm>
        </p:spPr>
        <p:txBody>
          <a:bodyPr/>
          <a:lstStyle/>
          <a:p>
            <a:r>
              <a:rPr lang="en-US" dirty="0" smtClean="0"/>
              <a:t>Revenue declining since Q4 2011</a:t>
            </a:r>
          </a:p>
          <a:p>
            <a:r>
              <a:rPr lang="en-US" dirty="0" smtClean="0"/>
              <a:t>COGS is 47% of revenue throughout</a:t>
            </a:r>
          </a:p>
          <a:p>
            <a:pPr marL="0" indent="0">
              <a:buNone/>
            </a:pPr>
            <a:endParaRPr lang="en-US" dirty="0"/>
          </a:p>
        </p:txBody>
      </p:sp>
      <p:pic>
        <p:nvPicPr>
          <p:cNvPr id="5" name="Picture 4" descr="MCj02157910000[1]"/>
          <p:cNvPicPr>
            <a:picLocks noChangeAspect="1" noChangeArrowheads="1"/>
          </p:cNvPicPr>
          <p:nvPr/>
        </p:nvPicPr>
        <p:blipFill>
          <a:blip r:embed="rId2" cstate="print"/>
          <a:srcRect/>
          <a:stretch>
            <a:fillRect/>
          </a:stretch>
        </p:blipFill>
        <p:spPr bwMode="auto">
          <a:xfrm>
            <a:off x="7904163" y="417250"/>
            <a:ext cx="1115550" cy="831129"/>
          </a:xfrm>
          <a:prstGeom prst="rect">
            <a:avLst/>
          </a:prstGeom>
          <a:noFill/>
          <a:ln w="9525">
            <a:noFill/>
            <a:miter lim="800000"/>
            <a:headEnd/>
            <a:tailEnd/>
          </a:ln>
          <a:effectLst/>
        </p:spPr>
      </p:pic>
      <p:graphicFrame>
        <p:nvGraphicFramePr>
          <p:cNvPr id="7" name="Content Placeholder 4"/>
          <p:cNvGraphicFramePr>
            <a:graphicFrameLocks/>
          </p:cNvGraphicFramePr>
          <p:nvPr>
            <p:extLst/>
          </p:nvPr>
        </p:nvGraphicFramePr>
        <p:xfrm>
          <a:off x="457200" y="1508750"/>
          <a:ext cx="8229600" cy="333756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smtClean="0">
                          <a:solidFill>
                            <a:schemeClr val="tx1"/>
                          </a:solidFill>
                        </a:rPr>
                        <a:t>2011 Q3</a:t>
                      </a:r>
                      <a:endParaRPr lang="en-US" dirty="0">
                        <a:solidFill>
                          <a:schemeClr val="tx1"/>
                        </a:solidFill>
                      </a:endParaRPr>
                    </a:p>
                  </a:txBody>
                  <a:tcPr/>
                </a:tc>
                <a:tc>
                  <a:txBody>
                    <a:bodyPr/>
                    <a:lstStyle/>
                    <a:p>
                      <a:r>
                        <a:rPr lang="en-US" dirty="0" smtClean="0">
                          <a:solidFill>
                            <a:schemeClr val="tx1"/>
                          </a:solidFill>
                        </a:rPr>
                        <a:t>2011 Q4</a:t>
                      </a:r>
                      <a:endParaRPr lang="en-US" dirty="0">
                        <a:solidFill>
                          <a:schemeClr val="tx1"/>
                        </a:solidFill>
                      </a:endParaRPr>
                    </a:p>
                  </a:txBody>
                  <a:tcPr/>
                </a:tc>
                <a:tc>
                  <a:txBody>
                    <a:bodyPr/>
                    <a:lstStyle/>
                    <a:p>
                      <a:r>
                        <a:rPr lang="en-US" dirty="0" smtClean="0">
                          <a:solidFill>
                            <a:schemeClr val="tx1"/>
                          </a:solidFill>
                        </a:rPr>
                        <a:t>2012 Q1</a:t>
                      </a:r>
                      <a:endParaRPr lang="en-US" dirty="0">
                        <a:solidFill>
                          <a:schemeClr val="tx1"/>
                        </a:solidFill>
                      </a:endParaRPr>
                    </a:p>
                  </a:txBody>
                  <a:tcPr/>
                </a:tc>
                <a:tc>
                  <a:txBody>
                    <a:bodyPr/>
                    <a:lstStyle/>
                    <a:p>
                      <a:r>
                        <a:rPr lang="en-US" dirty="0" smtClean="0">
                          <a:solidFill>
                            <a:schemeClr val="tx1"/>
                          </a:solidFill>
                        </a:rPr>
                        <a:t>2012 Q2</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dirty="0" smtClean="0"/>
                        <a:t>Total Revenue</a:t>
                      </a:r>
                      <a:endParaRPr lang="en-US" dirty="0"/>
                    </a:p>
                  </a:txBody>
                  <a:tcPr/>
                </a:tc>
                <a:tc>
                  <a:txBody>
                    <a:bodyPr/>
                    <a:lstStyle/>
                    <a:p>
                      <a:pPr algn="r"/>
                      <a:r>
                        <a:rPr lang="en-US" dirty="0" smtClean="0"/>
                        <a:t>$299,214</a:t>
                      </a:r>
                      <a:endParaRPr lang="en-US" dirty="0"/>
                    </a:p>
                  </a:txBody>
                  <a:tcPr/>
                </a:tc>
                <a:tc>
                  <a:txBody>
                    <a:bodyPr/>
                    <a:lstStyle/>
                    <a:p>
                      <a:pPr algn="r"/>
                      <a:r>
                        <a:rPr lang="en-US" dirty="0" smtClean="0"/>
                        <a:t>$284,253</a:t>
                      </a:r>
                      <a:endParaRPr lang="en-US" dirty="0"/>
                    </a:p>
                  </a:txBody>
                  <a:tcPr/>
                </a:tc>
                <a:tc>
                  <a:txBody>
                    <a:bodyPr/>
                    <a:lstStyle/>
                    <a:p>
                      <a:pPr algn="r"/>
                      <a:r>
                        <a:rPr lang="en-US" dirty="0" smtClean="0"/>
                        <a:t>$255,828</a:t>
                      </a:r>
                      <a:endParaRPr lang="en-US" dirty="0"/>
                    </a:p>
                  </a:txBody>
                  <a:tcPr/>
                </a:tc>
                <a:tc>
                  <a:txBody>
                    <a:bodyPr/>
                    <a:lstStyle/>
                    <a:p>
                      <a:pPr algn="r"/>
                      <a:r>
                        <a:rPr lang="en-US" dirty="0" smtClean="0"/>
                        <a:t>$232,803</a:t>
                      </a:r>
                      <a:endParaRPr lang="en-US" dirty="0"/>
                    </a:p>
                  </a:txBody>
                  <a:tcPr/>
                </a:tc>
                <a:extLst>
                  <a:ext uri="{0D108BD9-81ED-4DB2-BD59-A6C34878D82A}">
                    <a16:rowId xmlns:a16="http://schemas.microsoft.com/office/drawing/2014/main" val="10001"/>
                  </a:ext>
                </a:extLst>
              </a:tr>
              <a:tr h="370840">
                <a:tc>
                  <a:txBody>
                    <a:bodyPr/>
                    <a:lstStyle/>
                    <a:p>
                      <a:r>
                        <a:rPr lang="en-US" dirty="0" smtClean="0"/>
                        <a:t>Expenses:</a:t>
                      </a:r>
                      <a:endParaRPr lang="en-US" dirty="0"/>
                    </a:p>
                  </a:txBody>
                  <a:tcPr/>
                </a:tc>
                <a:tc>
                  <a:txBody>
                    <a:bodyPr/>
                    <a:lstStyle/>
                    <a:p>
                      <a:pPr algn="r"/>
                      <a:endParaRPr lang="en-US" dirty="0"/>
                    </a:p>
                  </a:txBody>
                  <a:tcPr/>
                </a:tc>
                <a:tc>
                  <a:txBody>
                    <a:bodyPr/>
                    <a:lstStyle/>
                    <a:p>
                      <a:pPr algn="r"/>
                      <a:endParaRPr lang="en-US"/>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10002"/>
                  </a:ext>
                </a:extLst>
              </a:tr>
              <a:tr h="370840">
                <a:tc>
                  <a:txBody>
                    <a:bodyPr/>
                    <a:lstStyle/>
                    <a:p>
                      <a:r>
                        <a:rPr lang="en-US" dirty="0" smtClean="0"/>
                        <a:t>             Cost</a:t>
                      </a:r>
                      <a:r>
                        <a:rPr lang="en-US" baseline="0" dirty="0" smtClean="0"/>
                        <a:t> of Goods Sold</a:t>
                      </a:r>
                      <a:endParaRPr lang="en-US" dirty="0"/>
                    </a:p>
                  </a:txBody>
                  <a:tcPr/>
                </a:tc>
                <a:tc>
                  <a:txBody>
                    <a:bodyPr/>
                    <a:lstStyle/>
                    <a:p>
                      <a:pPr algn="r"/>
                      <a:r>
                        <a:rPr lang="en-US" dirty="0" smtClean="0"/>
                        <a:t>140,630</a:t>
                      </a:r>
                      <a:endParaRPr lang="en-US" dirty="0"/>
                    </a:p>
                  </a:txBody>
                  <a:tcPr/>
                </a:tc>
                <a:tc>
                  <a:txBody>
                    <a:bodyPr/>
                    <a:lstStyle/>
                    <a:p>
                      <a:pPr algn="r"/>
                      <a:r>
                        <a:rPr lang="en-US" dirty="0" smtClean="0"/>
                        <a:t>133,599</a:t>
                      </a:r>
                      <a:endParaRPr lang="en-US" dirty="0"/>
                    </a:p>
                  </a:txBody>
                  <a:tcPr/>
                </a:tc>
                <a:tc>
                  <a:txBody>
                    <a:bodyPr/>
                    <a:lstStyle/>
                    <a:p>
                      <a:pPr algn="r"/>
                      <a:r>
                        <a:rPr lang="en-US" dirty="0" smtClean="0"/>
                        <a:t>120,239</a:t>
                      </a:r>
                      <a:endParaRPr lang="en-US" dirty="0"/>
                    </a:p>
                  </a:txBody>
                  <a:tcPr/>
                </a:tc>
                <a:tc>
                  <a:txBody>
                    <a:bodyPr/>
                    <a:lstStyle/>
                    <a:p>
                      <a:pPr algn="r"/>
                      <a:r>
                        <a:rPr lang="en-US" dirty="0" smtClean="0"/>
                        <a:t>109,417</a:t>
                      </a:r>
                      <a:endParaRPr lang="en-US" dirty="0"/>
                    </a:p>
                  </a:txBody>
                  <a:tcPr/>
                </a:tc>
                <a:extLst>
                  <a:ext uri="{0D108BD9-81ED-4DB2-BD59-A6C34878D82A}">
                    <a16:rowId xmlns:a16="http://schemas.microsoft.com/office/drawing/2014/main" val="10003"/>
                  </a:ext>
                </a:extLst>
              </a:tr>
              <a:tr h="370840">
                <a:tc>
                  <a:txBody>
                    <a:bodyPr/>
                    <a:lstStyle/>
                    <a:p>
                      <a:r>
                        <a:rPr lang="en-US" dirty="0" smtClean="0"/>
                        <a:t>             Selling</a:t>
                      </a:r>
                      <a:r>
                        <a:rPr lang="en-US" baseline="0" dirty="0" smtClean="0"/>
                        <a:t> and general</a:t>
                      </a:r>
                      <a:endParaRPr lang="en-US" dirty="0"/>
                    </a:p>
                  </a:txBody>
                  <a:tcPr/>
                </a:tc>
                <a:tc>
                  <a:txBody>
                    <a:bodyPr/>
                    <a:lstStyle/>
                    <a:p>
                      <a:pPr algn="r"/>
                      <a:r>
                        <a:rPr lang="en-US" dirty="0" smtClean="0"/>
                        <a:t>62,835</a:t>
                      </a:r>
                      <a:endParaRPr lang="en-US" dirty="0"/>
                    </a:p>
                  </a:txBody>
                  <a:tcPr/>
                </a:tc>
                <a:tc>
                  <a:txBody>
                    <a:bodyPr/>
                    <a:lstStyle/>
                    <a:p>
                      <a:pPr algn="r"/>
                      <a:r>
                        <a:rPr lang="en-US" dirty="0" smtClean="0"/>
                        <a:t>59,693</a:t>
                      </a:r>
                      <a:endParaRPr lang="en-US" dirty="0"/>
                    </a:p>
                  </a:txBody>
                  <a:tcPr/>
                </a:tc>
                <a:tc>
                  <a:txBody>
                    <a:bodyPr/>
                    <a:lstStyle/>
                    <a:p>
                      <a:pPr algn="r"/>
                      <a:r>
                        <a:rPr lang="en-US" dirty="0" smtClean="0"/>
                        <a:t>53,724</a:t>
                      </a:r>
                      <a:endParaRPr lang="en-US" dirty="0"/>
                    </a:p>
                  </a:txBody>
                  <a:tcPr/>
                </a:tc>
                <a:tc>
                  <a:txBody>
                    <a:bodyPr/>
                    <a:lstStyle/>
                    <a:p>
                      <a:pPr algn="r"/>
                      <a:r>
                        <a:rPr lang="en-US" dirty="0" smtClean="0"/>
                        <a:t>48,889</a:t>
                      </a:r>
                      <a:endParaRPr lang="en-US" dirty="0"/>
                    </a:p>
                  </a:txBody>
                  <a:tcPr/>
                </a:tc>
                <a:extLst>
                  <a:ext uri="{0D108BD9-81ED-4DB2-BD59-A6C34878D82A}">
                    <a16:rowId xmlns:a16="http://schemas.microsoft.com/office/drawing/2014/main" val="10004"/>
                  </a:ext>
                </a:extLst>
              </a:tr>
              <a:tr h="370840">
                <a:tc>
                  <a:txBody>
                    <a:bodyPr/>
                    <a:lstStyle/>
                    <a:p>
                      <a:r>
                        <a:rPr lang="en-US" dirty="0" smtClean="0"/>
                        <a:t>             Interest</a:t>
                      </a:r>
                      <a:r>
                        <a:rPr lang="en-US" baseline="0" dirty="0" smtClean="0"/>
                        <a:t> expense</a:t>
                      </a:r>
                      <a:endParaRPr lang="en-US" dirty="0"/>
                    </a:p>
                  </a:txBody>
                  <a:tcPr/>
                </a:tc>
                <a:tc>
                  <a:txBody>
                    <a:bodyPr/>
                    <a:lstStyle/>
                    <a:p>
                      <a:pPr algn="r"/>
                      <a:r>
                        <a:rPr lang="en-US" dirty="0" smtClean="0"/>
                        <a:t>5,984</a:t>
                      </a:r>
                      <a:endParaRPr lang="en-US" dirty="0"/>
                    </a:p>
                  </a:txBody>
                  <a:tcPr/>
                </a:tc>
                <a:tc>
                  <a:txBody>
                    <a:bodyPr/>
                    <a:lstStyle/>
                    <a:p>
                      <a:pPr algn="r"/>
                      <a:r>
                        <a:rPr lang="en-US" dirty="0" smtClean="0"/>
                        <a:t>5,685</a:t>
                      </a:r>
                      <a:endParaRPr lang="en-US" dirty="0"/>
                    </a:p>
                  </a:txBody>
                  <a:tcPr/>
                </a:tc>
                <a:tc>
                  <a:txBody>
                    <a:bodyPr/>
                    <a:lstStyle/>
                    <a:p>
                      <a:pPr algn="r"/>
                      <a:r>
                        <a:rPr lang="en-US" dirty="0" smtClean="0"/>
                        <a:t>5,117</a:t>
                      </a:r>
                      <a:endParaRPr lang="en-US" dirty="0"/>
                    </a:p>
                  </a:txBody>
                  <a:tcPr/>
                </a:tc>
                <a:tc>
                  <a:txBody>
                    <a:bodyPr/>
                    <a:lstStyle/>
                    <a:p>
                      <a:pPr algn="r"/>
                      <a:r>
                        <a:rPr lang="en-US" dirty="0" smtClean="0"/>
                        <a:t>4,656</a:t>
                      </a:r>
                      <a:endParaRPr lang="en-US" dirty="0"/>
                    </a:p>
                  </a:txBody>
                  <a:tcPr/>
                </a:tc>
                <a:extLst>
                  <a:ext uri="{0D108BD9-81ED-4DB2-BD59-A6C34878D82A}">
                    <a16:rowId xmlns:a16="http://schemas.microsoft.com/office/drawing/2014/main" val="10005"/>
                  </a:ext>
                </a:extLst>
              </a:tr>
              <a:tr h="370840">
                <a:tc>
                  <a:txBody>
                    <a:bodyPr/>
                    <a:lstStyle/>
                    <a:p>
                      <a:r>
                        <a:rPr lang="en-US" dirty="0" smtClean="0"/>
                        <a:t>             Income tax expense</a:t>
                      </a:r>
                      <a:endParaRPr lang="en-US" dirty="0"/>
                    </a:p>
                  </a:txBody>
                  <a:tcPr/>
                </a:tc>
                <a:tc>
                  <a:txBody>
                    <a:bodyPr/>
                    <a:lstStyle/>
                    <a:p>
                      <a:pPr algn="r"/>
                      <a:r>
                        <a:rPr lang="en-US" dirty="0" smtClean="0"/>
                        <a:t>29,921</a:t>
                      </a:r>
                      <a:endParaRPr lang="en-US" dirty="0"/>
                    </a:p>
                  </a:txBody>
                  <a:tcPr/>
                </a:tc>
                <a:tc>
                  <a:txBody>
                    <a:bodyPr/>
                    <a:lstStyle/>
                    <a:p>
                      <a:pPr algn="r"/>
                      <a:r>
                        <a:rPr lang="en-US" dirty="0" smtClean="0"/>
                        <a:t>28,425</a:t>
                      </a:r>
                      <a:endParaRPr lang="en-US" dirty="0"/>
                    </a:p>
                  </a:txBody>
                  <a:tcPr/>
                </a:tc>
                <a:tc>
                  <a:txBody>
                    <a:bodyPr/>
                    <a:lstStyle/>
                    <a:p>
                      <a:pPr algn="r"/>
                      <a:r>
                        <a:rPr lang="en-US" dirty="0" smtClean="0"/>
                        <a:t>25,583</a:t>
                      </a:r>
                      <a:endParaRPr lang="en-US" dirty="0"/>
                    </a:p>
                  </a:txBody>
                  <a:tcPr/>
                </a:tc>
                <a:tc>
                  <a:txBody>
                    <a:bodyPr/>
                    <a:lstStyle/>
                    <a:p>
                      <a:pPr algn="r"/>
                      <a:r>
                        <a:rPr lang="en-US" dirty="0" smtClean="0"/>
                        <a:t>23,280</a:t>
                      </a:r>
                      <a:endParaRPr lang="en-US" dirty="0"/>
                    </a:p>
                  </a:txBody>
                  <a:tcPr/>
                </a:tc>
                <a:extLst>
                  <a:ext uri="{0D108BD9-81ED-4DB2-BD59-A6C34878D82A}">
                    <a16:rowId xmlns:a16="http://schemas.microsoft.com/office/drawing/2014/main" val="10006"/>
                  </a:ext>
                </a:extLst>
              </a:tr>
              <a:tr h="370840">
                <a:tc>
                  <a:txBody>
                    <a:bodyPr/>
                    <a:lstStyle/>
                    <a:p>
                      <a:r>
                        <a:rPr lang="en-US" dirty="0" smtClean="0"/>
                        <a:t>             Total expenses</a:t>
                      </a:r>
                      <a:endParaRPr lang="en-US" dirty="0"/>
                    </a:p>
                  </a:txBody>
                  <a:tcPr/>
                </a:tc>
                <a:tc>
                  <a:txBody>
                    <a:bodyPr/>
                    <a:lstStyle/>
                    <a:p>
                      <a:pPr algn="r"/>
                      <a:r>
                        <a:rPr lang="en-US" dirty="0" smtClean="0"/>
                        <a:t>239,371</a:t>
                      </a:r>
                      <a:endParaRPr lang="en-US" dirty="0"/>
                    </a:p>
                  </a:txBody>
                  <a:tcPr/>
                </a:tc>
                <a:tc>
                  <a:txBody>
                    <a:bodyPr/>
                    <a:lstStyle/>
                    <a:p>
                      <a:pPr algn="r"/>
                      <a:r>
                        <a:rPr lang="en-US" dirty="0" smtClean="0"/>
                        <a:t>227,402</a:t>
                      </a:r>
                      <a:endParaRPr lang="en-US" dirty="0"/>
                    </a:p>
                  </a:txBody>
                  <a:tcPr/>
                </a:tc>
                <a:tc>
                  <a:txBody>
                    <a:bodyPr/>
                    <a:lstStyle/>
                    <a:p>
                      <a:pPr algn="r"/>
                      <a:r>
                        <a:rPr lang="en-US" dirty="0" smtClean="0"/>
                        <a:t>204,662</a:t>
                      </a:r>
                      <a:endParaRPr lang="en-US" dirty="0"/>
                    </a:p>
                  </a:txBody>
                  <a:tcPr/>
                </a:tc>
                <a:tc>
                  <a:txBody>
                    <a:bodyPr/>
                    <a:lstStyle/>
                    <a:p>
                      <a:pPr algn="r"/>
                      <a:r>
                        <a:rPr lang="en-US" dirty="0" smtClean="0"/>
                        <a:t>186,242</a:t>
                      </a:r>
                      <a:endParaRPr lang="en-US" dirty="0"/>
                    </a:p>
                  </a:txBody>
                  <a:tcPr/>
                </a:tc>
                <a:extLst>
                  <a:ext uri="{0D108BD9-81ED-4DB2-BD59-A6C34878D82A}">
                    <a16:rowId xmlns:a16="http://schemas.microsoft.com/office/drawing/2014/main" val="10007"/>
                  </a:ext>
                </a:extLst>
              </a:tr>
              <a:tr h="370840">
                <a:tc>
                  <a:txBody>
                    <a:bodyPr/>
                    <a:lstStyle/>
                    <a:p>
                      <a:r>
                        <a:rPr lang="en-US" dirty="0" smtClean="0"/>
                        <a:t>Net Income</a:t>
                      </a:r>
                      <a:endParaRPr lang="en-US" dirty="0"/>
                    </a:p>
                  </a:txBody>
                  <a:tcPr/>
                </a:tc>
                <a:tc>
                  <a:txBody>
                    <a:bodyPr/>
                    <a:lstStyle/>
                    <a:p>
                      <a:pPr algn="r"/>
                      <a:r>
                        <a:rPr lang="en-US" dirty="0" smtClean="0"/>
                        <a:t>$59,843</a:t>
                      </a:r>
                      <a:endParaRPr lang="en-US" dirty="0"/>
                    </a:p>
                  </a:txBody>
                  <a:tcPr/>
                </a:tc>
                <a:tc>
                  <a:txBody>
                    <a:bodyPr/>
                    <a:lstStyle/>
                    <a:p>
                      <a:pPr algn="r"/>
                      <a:r>
                        <a:rPr lang="en-US" dirty="0" smtClean="0"/>
                        <a:t>$56,851</a:t>
                      </a:r>
                      <a:endParaRPr lang="en-US" dirty="0"/>
                    </a:p>
                  </a:txBody>
                  <a:tcPr/>
                </a:tc>
                <a:tc>
                  <a:txBody>
                    <a:bodyPr/>
                    <a:lstStyle/>
                    <a:p>
                      <a:pPr algn="r"/>
                      <a:r>
                        <a:rPr lang="en-US" dirty="0" smtClean="0"/>
                        <a:t>$51,166</a:t>
                      </a:r>
                      <a:endParaRPr lang="en-US" dirty="0"/>
                    </a:p>
                  </a:txBody>
                  <a:tcPr/>
                </a:tc>
                <a:tc>
                  <a:txBody>
                    <a:bodyPr/>
                    <a:lstStyle/>
                    <a:p>
                      <a:pPr algn="r"/>
                      <a:r>
                        <a:rPr lang="en-US" dirty="0" smtClean="0"/>
                        <a:t>$46,561</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28912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Phase</a:t>
            </a:r>
            <a:endParaRPr lang="en-US" dirty="0"/>
          </a:p>
        </p:txBody>
      </p:sp>
      <p:graphicFrame>
        <p:nvGraphicFramePr>
          <p:cNvPr id="4" name="Diagram 3"/>
          <p:cNvGraphicFramePr/>
          <p:nvPr>
            <p:extLst>
              <p:ext uri="{D42A27DB-BD31-4B8C-83A1-F6EECF244321}">
                <p14:modId xmlns:p14="http://schemas.microsoft.com/office/powerpoint/2010/main" val="2461597541"/>
              </p:ext>
            </p:extLst>
          </p:nvPr>
        </p:nvGraphicFramePr>
        <p:xfrm>
          <a:off x="0" y="1431356"/>
          <a:ext cx="2408945" cy="1613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utoShape 195"/>
          <p:cNvSpPr>
            <a:spLocks noChangeArrowheads="1"/>
          </p:cNvSpPr>
          <p:nvPr/>
        </p:nvSpPr>
        <p:spPr bwMode="auto">
          <a:xfrm>
            <a:off x="5645535" y="1943326"/>
            <a:ext cx="613259"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AutoShape 195"/>
          <p:cNvSpPr>
            <a:spLocks noChangeArrowheads="1"/>
          </p:cNvSpPr>
          <p:nvPr/>
        </p:nvSpPr>
        <p:spPr bwMode="auto">
          <a:xfrm rot="10800000">
            <a:off x="6183205" y="4478055"/>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AutoShape 195"/>
          <p:cNvSpPr>
            <a:spLocks noChangeArrowheads="1"/>
          </p:cNvSpPr>
          <p:nvPr/>
        </p:nvSpPr>
        <p:spPr bwMode="auto">
          <a:xfrm rot="10800000">
            <a:off x="2880376" y="4478056"/>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AutoShape 195"/>
          <p:cNvSpPr>
            <a:spLocks noChangeArrowheads="1"/>
          </p:cNvSpPr>
          <p:nvPr/>
        </p:nvSpPr>
        <p:spPr bwMode="auto">
          <a:xfrm rot="5400000">
            <a:off x="8436250" y="3146731"/>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Text Box 19"/>
          <p:cNvSpPr txBox="1">
            <a:spLocks noChangeArrowheads="1"/>
          </p:cNvSpPr>
          <p:nvPr/>
        </p:nvSpPr>
        <p:spPr bwMode="auto">
          <a:xfrm>
            <a:off x="3917310" y="5465129"/>
            <a:ext cx="2208560" cy="33855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smtClean="0">
                <a:solidFill>
                  <a:srgbClr val="333399"/>
                </a:solidFill>
              </a:rPr>
              <a:t>Pilot Solutions</a:t>
            </a:r>
            <a:endParaRPr kumimoji="0" lang="en-US" sz="1600" b="1" i="0" u="none" strike="noStrike" kern="0" cap="none" spc="0" normalizeH="0" baseline="0" noProof="0" dirty="0">
              <a:ln>
                <a:noFill/>
              </a:ln>
              <a:solidFill>
                <a:sysClr val="windowText" lastClr="000000"/>
              </a:solidFill>
              <a:effectLst/>
              <a:uLnTx/>
              <a:uFillTx/>
            </a:endParaRPr>
          </a:p>
        </p:txBody>
      </p:sp>
      <p:sp>
        <p:nvSpPr>
          <p:cNvPr id="10" name="Text Box 20"/>
          <p:cNvSpPr txBox="1">
            <a:spLocks noChangeArrowheads="1"/>
          </p:cNvSpPr>
          <p:nvPr/>
        </p:nvSpPr>
        <p:spPr bwMode="auto">
          <a:xfrm>
            <a:off x="3299618" y="2890746"/>
            <a:ext cx="2464343" cy="58477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smtClean="0">
                <a:ln>
                  <a:noFill/>
                </a:ln>
                <a:solidFill>
                  <a:srgbClr val="333399"/>
                </a:solidFill>
                <a:effectLst/>
                <a:uLnTx/>
                <a:uFillTx/>
              </a:rPr>
              <a:t>Brainstorm</a:t>
            </a:r>
            <a:r>
              <a:rPr kumimoji="0" lang="en-US" sz="1600" b="1" i="0" u="none" strike="noStrike" kern="0" cap="none" spc="0" normalizeH="0" noProof="0" dirty="0" smtClean="0">
                <a:ln>
                  <a:noFill/>
                </a:ln>
                <a:solidFill>
                  <a:srgbClr val="333399"/>
                </a:solidFill>
                <a:effectLst/>
                <a:uLnTx/>
                <a:uFillTx/>
              </a:rPr>
              <a:t> Potential Countermeasures</a:t>
            </a:r>
            <a:endParaRPr kumimoji="0" lang="en-US" sz="1600" b="1" i="0" u="none" strike="noStrike" kern="0" cap="none" spc="0" normalizeH="0" baseline="0" noProof="0" dirty="0">
              <a:ln>
                <a:noFill/>
              </a:ln>
              <a:solidFill>
                <a:sysClr val="windowText" lastClr="000000"/>
              </a:solidFill>
              <a:effectLst/>
              <a:uLnTx/>
              <a:uFillTx/>
            </a:endParaRPr>
          </a:p>
        </p:txBody>
      </p:sp>
      <p:sp>
        <p:nvSpPr>
          <p:cNvPr id="11" name="Text Box 22"/>
          <p:cNvSpPr txBox="1">
            <a:spLocks noChangeArrowheads="1"/>
          </p:cNvSpPr>
          <p:nvPr/>
        </p:nvSpPr>
        <p:spPr bwMode="auto">
          <a:xfrm>
            <a:off x="891886" y="5416776"/>
            <a:ext cx="1950084" cy="830997"/>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smtClean="0">
                <a:solidFill>
                  <a:srgbClr val="333399"/>
                </a:solidFill>
              </a:rPr>
              <a:t>Verify Countermeasures - Standardize</a:t>
            </a:r>
            <a:endParaRPr kumimoji="0" lang="en-US" sz="1600" b="1" i="0" u="none" strike="noStrike" kern="0" cap="none" spc="0" normalizeH="0" baseline="0" noProof="0" dirty="0">
              <a:ln>
                <a:noFill/>
              </a:ln>
              <a:solidFill>
                <a:sysClr val="windowText" lastClr="000000"/>
              </a:solidFill>
              <a:effectLst/>
              <a:uLnTx/>
              <a:uFillTx/>
            </a:endParaRPr>
          </a:p>
        </p:txBody>
      </p:sp>
      <p:sp>
        <p:nvSpPr>
          <p:cNvPr id="12" name="Text Box 21"/>
          <p:cNvSpPr txBox="1">
            <a:spLocks noChangeArrowheads="1"/>
          </p:cNvSpPr>
          <p:nvPr/>
        </p:nvSpPr>
        <p:spPr bwMode="auto">
          <a:xfrm>
            <a:off x="6912900" y="5463881"/>
            <a:ext cx="2066073"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noProof="0" dirty="0" smtClean="0">
                <a:solidFill>
                  <a:srgbClr val="333399"/>
                </a:solidFill>
              </a:rPr>
              <a:t>Assess Risk</a:t>
            </a:r>
            <a:endParaRPr kumimoji="0" lang="en-US" sz="1600" b="1" i="0" u="none" strike="noStrike" kern="0" cap="none" spc="0" normalizeH="0" baseline="0" noProof="0" dirty="0">
              <a:ln>
                <a:noFill/>
              </a:ln>
              <a:solidFill>
                <a:sysClr val="windowText" lastClr="000000"/>
              </a:solidFill>
              <a:effectLst/>
              <a:uLnTx/>
              <a:uFillTx/>
            </a:endParaRPr>
          </a:p>
        </p:txBody>
      </p:sp>
      <p:sp>
        <p:nvSpPr>
          <p:cNvPr id="13" name="TextBox 17"/>
          <p:cNvSpPr txBox="1">
            <a:spLocks noChangeArrowheads="1"/>
          </p:cNvSpPr>
          <p:nvPr/>
        </p:nvSpPr>
        <p:spPr bwMode="auto">
          <a:xfrm>
            <a:off x="998530" y="1700191"/>
            <a:ext cx="712439" cy="1107996"/>
          </a:xfrm>
          <a:prstGeom prst="rect">
            <a:avLst/>
          </a:prstGeom>
          <a:noFill/>
          <a:ln w="9525">
            <a:noFill/>
            <a:miter lim="800000"/>
            <a:headEnd/>
            <a:tailEnd/>
          </a:ln>
        </p:spPr>
        <p:txBody>
          <a:bodyPr>
            <a:spAutoFit/>
          </a:bodyPr>
          <a:lstStyle/>
          <a:p>
            <a:r>
              <a:rPr lang="en-US" sz="6600" b="1" dirty="0" smtClean="0">
                <a:solidFill>
                  <a:schemeClr val="accent2">
                    <a:lumMod val="75000"/>
                  </a:schemeClr>
                </a:solidFill>
                <a:cs typeface="Arial" charset="0"/>
              </a:rPr>
              <a:t>I</a:t>
            </a:r>
            <a:endParaRPr lang="en-US" sz="6600" b="1" dirty="0">
              <a:solidFill>
                <a:schemeClr val="accent2">
                  <a:lumMod val="75000"/>
                </a:schemeClr>
              </a:solidFill>
              <a:cs typeface="Arial" charset="0"/>
            </a:endParaRPr>
          </a:p>
        </p:txBody>
      </p:sp>
      <p:pic>
        <p:nvPicPr>
          <p:cNvPr id="14" name="Picture 5" descr="C:\Users\pennington_84\AppData\Local\Microsoft\Windows\Temporary Internet Files\Content.IE5\SR56DQN1\MC900283365[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5162" y="1072804"/>
            <a:ext cx="1813255" cy="182697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15" name="Picture 19" descr="Standard_Work_Chart"/>
          <p:cNvPicPr>
            <a:picLocks noChangeAspect="1" noChangeArrowheads="1"/>
          </p:cNvPicPr>
          <p:nvPr/>
        </p:nvPicPr>
        <p:blipFill>
          <a:blip r:embed="rId8" cstate="print"/>
          <a:srcRect/>
          <a:stretch>
            <a:fillRect/>
          </a:stretch>
        </p:blipFill>
        <p:spPr bwMode="auto">
          <a:xfrm>
            <a:off x="972486" y="4054517"/>
            <a:ext cx="1754712" cy="1263757"/>
          </a:xfrm>
          <a:prstGeom prst="rect">
            <a:avLst/>
          </a:prstGeom>
          <a:noFill/>
          <a:ln w="38100">
            <a:solidFill>
              <a:schemeClr val="accent2"/>
            </a:solidFill>
            <a:miter lim="800000"/>
            <a:headEnd/>
            <a:tailEnd/>
          </a:ln>
        </p:spPr>
      </p:pic>
      <p:pic>
        <p:nvPicPr>
          <p:cNvPr id="16" name="Picture 23" descr="ANd9GcQgX4mpuVzKt4e4VksizovZzl3uWUmi4ETHWV104Pq0tR4Qqdk3"/>
          <p:cNvPicPr>
            <a:picLocks noChangeAspect="1" noChangeArrowheads="1"/>
          </p:cNvPicPr>
          <p:nvPr/>
        </p:nvPicPr>
        <p:blipFill>
          <a:blip r:embed="rId9" cstate="print"/>
          <a:srcRect/>
          <a:stretch>
            <a:fillRect/>
          </a:stretch>
        </p:blipFill>
        <p:spPr bwMode="auto">
          <a:xfrm>
            <a:off x="3850214" y="4038720"/>
            <a:ext cx="2246032" cy="1282426"/>
          </a:xfrm>
          <a:prstGeom prst="rect">
            <a:avLst/>
          </a:prstGeom>
          <a:noFill/>
          <a:ln w="38100">
            <a:solidFill>
              <a:schemeClr val="accent2"/>
            </a:solidFill>
            <a:miter lim="800000"/>
            <a:headEnd/>
            <a:tailEnd/>
          </a:ln>
        </p:spPr>
      </p:pic>
      <p:sp>
        <p:nvSpPr>
          <p:cNvPr id="17" name="Rectangle 16"/>
          <p:cNvSpPr/>
          <p:nvPr/>
        </p:nvSpPr>
        <p:spPr>
          <a:xfrm>
            <a:off x="7143329" y="4054516"/>
            <a:ext cx="1605213" cy="126375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143329" y="4126336"/>
            <a:ext cx="1556836" cy="1200329"/>
          </a:xfrm>
          <a:prstGeom prst="rect">
            <a:avLst/>
          </a:prstGeom>
          <a:noFill/>
        </p:spPr>
        <p:txBody>
          <a:bodyPr wrap="none" rtlCol="0">
            <a:spAutoFit/>
          </a:bodyPr>
          <a:lstStyle/>
          <a:p>
            <a:r>
              <a:rPr lang="en-US" dirty="0" smtClean="0"/>
              <a:t>FMEA =</a:t>
            </a:r>
          </a:p>
          <a:p>
            <a:r>
              <a:rPr lang="en-US" dirty="0" smtClean="0"/>
              <a:t>Severity x</a:t>
            </a:r>
          </a:p>
          <a:p>
            <a:r>
              <a:rPr lang="en-US" dirty="0" smtClean="0"/>
              <a:t>Occurrence x</a:t>
            </a:r>
          </a:p>
          <a:p>
            <a:r>
              <a:rPr lang="en-US" dirty="0" smtClean="0"/>
              <a:t>Detection</a:t>
            </a:r>
            <a:endParaRPr lang="en-US" dirty="0"/>
          </a:p>
        </p:txBody>
      </p:sp>
      <p:sp>
        <p:nvSpPr>
          <p:cNvPr id="19" name="Rectangle 18"/>
          <p:cNvSpPr/>
          <p:nvPr/>
        </p:nvSpPr>
        <p:spPr>
          <a:xfrm>
            <a:off x="6413635" y="1200926"/>
            <a:ext cx="2565338" cy="1607261"/>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 </a:t>
            </a:r>
            <a:r>
              <a:rPr lang="en-US" sz="1200" b="1" dirty="0" smtClean="0">
                <a:solidFill>
                  <a:schemeClr val="tx1"/>
                </a:solidFill>
              </a:rPr>
              <a:t>Safety Quality </a:t>
            </a:r>
            <a:r>
              <a:rPr lang="en-US" sz="1200" b="1" dirty="0" err="1" smtClean="0">
                <a:solidFill>
                  <a:schemeClr val="tx1"/>
                </a:solidFill>
              </a:rPr>
              <a:t>Leadtime</a:t>
            </a:r>
            <a:r>
              <a:rPr lang="en-US" sz="1200" b="1" dirty="0" smtClean="0">
                <a:solidFill>
                  <a:schemeClr val="tx1"/>
                </a:solidFill>
              </a:rPr>
              <a:t>, Cost</a:t>
            </a:r>
          </a:p>
          <a:p>
            <a:r>
              <a:rPr lang="en-US" sz="1400" dirty="0" smtClean="0">
                <a:solidFill>
                  <a:schemeClr val="tx1"/>
                </a:solidFill>
              </a:rPr>
              <a:t>A    ++	+           ++ 	</a:t>
            </a:r>
          </a:p>
          <a:p>
            <a:r>
              <a:rPr lang="en-US" sz="1400" dirty="0" smtClean="0">
                <a:solidFill>
                  <a:schemeClr val="tx1"/>
                </a:solidFill>
              </a:rPr>
              <a:t>B     +         ++          +         +</a:t>
            </a:r>
          </a:p>
          <a:p>
            <a:r>
              <a:rPr lang="en-US" sz="1400" dirty="0" smtClean="0">
                <a:solidFill>
                  <a:schemeClr val="tx1"/>
                </a:solidFill>
              </a:rPr>
              <a:t>C     +        +++         +         ++</a:t>
            </a:r>
          </a:p>
          <a:p>
            <a:r>
              <a:rPr lang="en-US" sz="1400" dirty="0" smtClean="0">
                <a:solidFill>
                  <a:schemeClr val="tx1"/>
                </a:solidFill>
              </a:rPr>
              <a:t>D    ++        ++          +         ++</a:t>
            </a:r>
          </a:p>
          <a:p>
            <a:r>
              <a:rPr lang="en-US" sz="1400" dirty="0" smtClean="0">
                <a:solidFill>
                  <a:schemeClr val="tx1"/>
                </a:solidFill>
              </a:rPr>
              <a:t>E    ++         +          +++      +</a:t>
            </a:r>
            <a:endParaRPr lang="en-US" sz="1400" dirty="0"/>
          </a:p>
        </p:txBody>
      </p:sp>
    </p:spTree>
    <p:extLst>
      <p:ext uri="{BB962C8B-B14F-4D97-AF65-F5344CB8AC3E}">
        <p14:creationId xmlns:p14="http://schemas.microsoft.com/office/powerpoint/2010/main" val="3594995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Phase – Tollgate Questions</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t>What improvement actions are necessary to achieve targeted performance levels? </a:t>
            </a:r>
          </a:p>
          <a:p>
            <a:pPr marL="342900" indent="-342900">
              <a:buFont typeface="Arial" panose="020B0604020202020204" pitchFamily="34" charset="0"/>
              <a:buChar char="•"/>
            </a:pPr>
            <a:r>
              <a:rPr lang="en-US" dirty="0"/>
              <a:t>Has a process been established to track implementation with defined responsibility and target dates? </a:t>
            </a:r>
          </a:p>
          <a:p>
            <a:pPr marL="342900" indent="-342900">
              <a:buFont typeface="Arial" panose="020B0604020202020204" pitchFamily="34" charset="0"/>
              <a:buChar char="•"/>
            </a:pPr>
            <a:r>
              <a:rPr lang="en-US" dirty="0"/>
              <a:t>Are there any obstacles to improvement? Unintended consequences? Indirect effects? </a:t>
            </a:r>
          </a:p>
          <a:p>
            <a:pPr marL="342900" indent="-342900">
              <a:buFont typeface="Arial" panose="020B0604020202020204" pitchFamily="34" charset="0"/>
              <a:buChar char="•"/>
            </a:pPr>
            <a:r>
              <a:rPr lang="en-US" dirty="0"/>
              <a:t>How might the system push back?</a:t>
            </a:r>
          </a:p>
          <a:p>
            <a:pPr marL="342900" indent="-342900">
              <a:buFont typeface="Arial" panose="020B0604020202020204" pitchFamily="34" charset="0"/>
              <a:buChar char="•"/>
            </a:pPr>
            <a:r>
              <a:rPr lang="en-US" dirty="0"/>
              <a:t>Is the Six Sigma team functioning as effectively as possible? </a:t>
            </a:r>
          </a:p>
          <a:p>
            <a:pPr marL="342900" indent="-342900">
              <a:buFont typeface="Arial" panose="020B0604020202020204" pitchFamily="34" charset="0"/>
              <a:buChar char="•"/>
            </a:pPr>
            <a:r>
              <a:rPr lang="en-US" dirty="0"/>
              <a:t>Have improvement action alternatives been evaluated for relative attractiveness?</a:t>
            </a:r>
          </a:p>
          <a:p>
            <a:endParaRPr lang="en-US" dirty="0"/>
          </a:p>
        </p:txBody>
      </p:sp>
    </p:spTree>
    <p:extLst>
      <p:ext uri="{BB962C8B-B14F-4D97-AF65-F5344CB8AC3E}">
        <p14:creationId xmlns:p14="http://schemas.microsoft.com/office/powerpoint/2010/main" val="2442835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Phase – Tools Applied</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000" dirty="0"/>
              <a:t>For process change</a:t>
            </a:r>
          </a:p>
          <a:p>
            <a:pPr lvl="1"/>
            <a:r>
              <a:rPr lang="en-US" sz="2000" dirty="0" smtClean="0"/>
              <a:t>Design </a:t>
            </a:r>
            <a:r>
              <a:rPr lang="en-US" sz="2000" dirty="0"/>
              <a:t>for Six Sigma</a:t>
            </a:r>
          </a:p>
          <a:p>
            <a:pPr marL="342900" indent="-342900">
              <a:buFont typeface="Arial" panose="020B0604020202020204" pitchFamily="34" charset="0"/>
              <a:buChar char="•"/>
            </a:pPr>
            <a:r>
              <a:rPr lang="en-US" sz="2000" dirty="0"/>
              <a:t>For comparison</a:t>
            </a:r>
          </a:p>
          <a:p>
            <a:pPr lvl="1"/>
            <a:r>
              <a:rPr lang="en-US" sz="2000" dirty="0" smtClean="0"/>
              <a:t>Benchmarking</a:t>
            </a:r>
            <a:endParaRPr lang="en-US" sz="2000" dirty="0"/>
          </a:p>
          <a:p>
            <a:pPr marL="342900" indent="-342900">
              <a:buFont typeface="Arial" panose="020B0604020202020204" pitchFamily="34" charset="0"/>
              <a:buChar char="•"/>
            </a:pPr>
            <a:r>
              <a:rPr lang="en-US" sz="2000" dirty="0"/>
              <a:t>For prioritizing areas of improvement</a:t>
            </a:r>
          </a:p>
          <a:p>
            <a:pPr lvl="1"/>
            <a:r>
              <a:rPr lang="en-US" sz="2000" dirty="0" smtClean="0"/>
              <a:t>Failure </a:t>
            </a:r>
            <a:r>
              <a:rPr lang="en-US" sz="2000" dirty="0"/>
              <a:t>Mode and Effects Analysis</a:t>
            </a:r>
          </a:p>
          <a:p>
            <a:pPr marL="342900" indent="-342900">
              <a:buFont typeface="Arial" panose="020B0604020202020204" pitchFamily="34" charset="0"/>
              <a:buChar char="•"/>
            </a:pPr>
            <a:r>
              <a:rPr lang="en-US" sz="2000" dirty="0"/>
              <a:t>For selecting solution</a:t>
            </a:r>
          </a:p>
          <a:p>
            <a:pPr lvl="1"/>
            <a:r>
              <a:rPr lang="en-US" sz="2000" dirty="0" smtClean="0"/>
              <a:t>A3 </a:t>
            </a:r>
            <a:r>
              <a:rPr lang="en-US" sz="2000" dirty="0"/>
              <a:t>Report</a:t>
            </a:r>
          </a:p>
          <a:p>
            <a:pPr marL="342900" indent="-342900">
              <a:buFont typeface="Arial" panose="020B0604020202020204" pitchFamily="34" charset="0"/>
              <a:buChar char="•"/>
            </a:pPr>
            <a:r>
              <a:rPr lang="en-US" sz="2000" dirty="0"/>
              <a:t>For eliminating waste</a:t>
            </a:r>
          </a:p>
          <a:p>
            <a:pPr lvl="1"/>
            <a:r>
              <a:rPr lang="en-US" sz="2000" dirty="0" smtClean="0"/>
              <a:t>Lean </a:t>
            </a:r>
            <a:r>
              <a:rPr lang="en-US" sz="2000" dirty="0"/>
              <a:t>Method/Continuous Flow/Cellular Processing/Standard 	 </a:t>
            </a:r>
            <a:r>
              <a:rPr lang="en-US" sz="2000" dirty="0" smtClean="0"/>
              <a:t>  </a:t>
            </a:r>
            <a:r>
              <a:rPr lang="en-US" sz="2000" dirty="0"/>
              <a:t>Work</a:t>
            </a:r>
          </a:p>
          <a:p>
            <a:pPr marL="342900" indent="-342900">
              <a:buFont typeface="Arial" panose="020B0604020202020204" pitchFamily="34" charset="0"/>
              <a:buChar char="•"/>
            </a:pPr>
            <a:r>
              <a:rPr lang="en-US" sz="2000" dirty="0"/>
              <a:t>For keeping a track of the improvements within organization</a:t>
            </a:r>
          </a:p>
          <a:p>
            <a:pPr lvl="1"/>
            <a:r>
              <a:rPr lang="en-US" sz="2000" dirty="0" smtClean="0"/>
              <a:t>Corrective </a:t>
            </a:r>
            <a:r>
              <a:rPr lang="en-US" sz="2000" dirty="0"/>
              <a:t>Action Matrix</a:t>
            </a:r>
          </a:p>
          <a:p>
            <a:endParaRPr lang="en-US" dirty="0"/>
          </a:p>
        </p:txBody>
      </p:sp>
    </p:spTree>
    <p:extLst>
      <p:ext uri="{BB962C8B-B14F-4D97-AF65-F5344CB8AC3E}">
        <p14:creationId xmlns:p14="http://schemas.microsoft.com/office/powerpoint/2010/main" val="2065618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Exercise - Countermeasures</a:t>
            </a:r>
            <a:endParaRPr lang="en-US" dirty="0"/>
          </a:p>
        </p:txBody>
      </p:sp>
      <p:sp>
        <p:nvSpPr>
          <p:cNvPr id="4" name="Rectangle 3"/>
          <p:cNvSpPr>
            <a:spLocks noGrp="1" noChangeArrowheads="1"/>
          </p:cNvSpPr>
          <p:nvPr>
            <p:ph idx="4294967295"/>
          </p:nvPr>
        </p:nvSpPr>
        <p:spPr>
          <a:xfrm>
            <a:off x="838200" y="1508750"/>
            <a:ext cx="8229600" cy="4525963"/>
          </a:xfrm>
          <a:prstGeom prst="rect">
            <a:avLst/>
          </a:prstGeom>
        </p:spPr>
        <p:txBody>
          <a:bodyPr/>
          <a:lstStyle/>
          <a:p>
            <a:r>
              <a:rPr lang="en-US" sz="2800" dirty="0">
                <a:solidFill>
                  <a:schemeClr val="tx1"/>
                </a:solidFill>
              </a:rPr>
              <a:t>With your team </a:t>
            </a:r>
            <a:r>
              <a:rPr lang="en-US" sz="2800" dirty="0" smtClean="0">
                <a:solidFill>
                  <a:schemeClr val="tx1"/>
                </a:solidFill>
              </a:rPr>
              <a:t>take 10 minutes to develop </a:t>
            </a:r>
            <a:r>
              <a:rPr lang="en-US" sz="2800" dirty="0">
                <a:solidFill>
                  <a:schemeClr val="tx1"/>
                </a:solidFill>
              </a:rPr>
              <a:t>a list of countermeasures for the </a:t>
            </a:r>
            <a:r>
              <a:rPr lang="en-US" sz="2800" dirty="0" smtClean="0">
                <a:solidFill>
                  <a:schemeClr val="tx1"/>
                </a:solidFill>
              </a:rPr>
              <a:t>causes </a:t>
            </a:r>
            <a:r>
              <a:rPr lang="en-US" sz="2800" dirty="0">
                <a:solidFill>
                  <a:schemeClr val="tx1"/>
                </a:solidFill>
              </a:rPr>
              <a:t>identified in the case.   </a:t>
            </a:r>
          </a:p>
        </p:txBody>
      </p:sp>
      <p:pic>
        <p:nvPicPr>
          <p:cNvPr id="5" name="Picture 2"/>
          <p:cNvPicPr>
            <a:picLocks noChangeAspect="1" noChangeArrowheads="1"/>
          </p:cNvPicPr>
          <p:nvPr/>
        </p:nvPicPr>
        <p:blipFill>
          <a:blip r:embed="rId2" cstate="print"/>
          <a:srcRect/>
          <a:stretch>
            <a:fillRect/>
          </a:stretch>
        </p:blipFill>
        <p:spPr bwMode="auto">
          <a:xfrm>
            <a:off x="15240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36636757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Phase – Solution </a:t>
            </a:r>
            <a:r>
              <a:rPr lang="en-US" dirty="0" err="1" smtClean="0"/>
              <a:t>Prioritizer</a:t>
            </a:r>
            <a:endParaRPr lang="en-US" dirty="0"/>
          </a:p>
        </p:txBody>
      </p:sp>
      <p:sp>
        <p:nvSpPr>
          <p:cNvPr id="3" name="Content Placeholder 2"/>
          <p:cNvSpPr>
            <a:spLocks noGrp="1"/>
          </p:cNvSpPr>
          <p:nvPr>
            <p:ph idx="1"/>
          </p:nvPr>
        </p:nvSpPr>
        <p:spPr/>
        <p:txBody>
          <a:bodyPr>
            <a:normAutofit fontScale="47500" lnSpcReduction="20000"/>
          </a:bodyPr>
          <a:lstStyle/>
          <a:p>
            <a:r>
              <a:rPr lang="en-US" sz="4000" dirty="0"/>
              <a:t>The steps involved in prioritizing and selecting a solution are as follows:</a:t>
            </a:r>
            <a:br>
              <a:rPr lang="en-US" sz="4000" dirty="0"/>
            </a:br>
            <a:endParaRPr lang="en-US" sz="4000" dirty="0"/>
          </a:p>
          <a:p>
            <a:pPr>
              <a:buFont typeface="Arial" pitchFamily="34" charset="0"/>
              <a:buChar char="•"/>
            </a:pPr>
            <a:r>
              <a:rPr lang="en-US" sz="4000" b="1" dirty="0"/>
              <a:t>Establish rating criteria</a:t>
            </a:r>
            <a:r>
              <a:rPr lang="en-US" sz="4000" dirty="0"/>
              <a:t> - Factors upon which the potential solutions will be evaluated such as strategic fit, investment, technical feasibility, development time, etc. </a:t>
            </a:r>
          </a:p>
          <a:p>
            <a:endParaRPr lang="en-US" sz="4000" dirty="0"/>
          </a:p>
          <a:p>
            <a:pPr>
              <a:buFont typeface="Arial" pitchFamily="34" charset="0"/>
              <a:buChar char="•"/>
            </a:pPr>
            <a:r>
              <a:rPr lang="en-US" sz="4000" b="1" dirty="0"/>
              <a:t>Weight the criteria - </a:t>
            </a:r>
            <a:r>
              <a:rPr lang="en-US" sz="4000" dirty="0"/>
              <a:t> What is the importance of each of the criterion? Can be rated on a scale of 1-10</a:t>
            </a:r>
          </a:p>
          <a:p>
            <a:pPr>
              <a:buFont typeface="Arial" pitchFamily="34" charset="0"/>
              <a:buChar char="•"/>
            </a:pPr>
            <a:endParaRPr lang="en-US" sz="4000" b="1" dirty="0"/>
          </a:p>
          <a:p>
            <a:pPr>
              <a:buFont typeface="Arial" pitchFamily="34" charset="0"/>
              <a:buChar char="•"/>
            </a:pPr>
            <a:r>
              <a:rPr lang="en-US" sz="4000" b="1" dirty="0"/>
              <a:t>Establish criteria rating descriptions -</a:t>
            </a:r>
            <a:r>
              <a:rPr lang="en-US" sz="4000" dirty="0"/>
              <a:t> Define an achievement level for every criterion corresponding to each level of allowable rating</a:t>
            </a:r>
          </a:p>
          <a:p>
            <a:pPr>
              <a:buFont typeface="Arial" pitchFamily="34" charset="0"/>
              <a:buChar char="•"/>
            </a:pPr>
            <a:endParaRPr lang="en-US" sz="4000" b="1" dirty="0"/>
          </a:p>
          <a:p>
            <a:pPr>
              <a:buFont typeface="Arial" pitchFamily="34" charset="0"/>
              <a:buChar char="•"/>
            </a:pPr>
            <a:r>
              <a:rPr lang="en-US" sz="4000" b="1" dirty="0"/>
              <a:t>Rate each solution</a:t>
            </a:r>
            <a:r>
              <a:rPr lang="en-US" sz="4000" dirty="0"/>
              <a:t> against the criteria, typically the ratings are on a scale of 1 to 5, with 1 meaning the solution does not satisfy the criterion and 5 meaning the solution fully satisfies the criterion</a:t>
            </a:r>
          </a:p>
          <a:p>
            <a:endParaRPr lang="en-US" sz="4000" dirty="0"/>
          </a:p>
          <a:p>
            <a:pPr>
              <a:buFont typeface="Arial" pitchFamily="34" charset="0"/>
              <a:buChar char="•"/>
            </a:pPr>
            <a:r>
              <a:rPr lang="en-US" sz="4000" b="1" dirty="0"/>
              <a:t>Sum and rank order</a:t>
            </a:r>
            <a:r>
              <a:rPr lang="en-US" sz="4000" dirty="0"/>
              <a:t> the ratings. The solution with the highest sum total is the one most likely to succeed based on the criteria, vote in case of a tie</a:t>
            </a:r>
          </a:p>
          <a:p>
            <a:endParaRPr lang="en-US" dirty="0"/>
          </a:p>
        </p:txBody>
      </p:sp>
    </p:spTree>
    <p:extLst>
      <p:ext uri="{BB962C8B-B14F-4D97-AF65-F5344CB8AC3E}">
        <p14:creationId xmlns:p14="http://schemas.microsoft.com/office/powerpoint/2010/main" val="338691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 Phase – Evaluate Risk</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400" dirty="0"/>
              <a:t>FMEA:  A tool used to prioritize potential defects based on their severity, expected frequency</a:t>
            </a:r>
          </a:p>
          <a:p>
            <a:pPr lvl="1"/>
            <a:r>
              <a:rPr lang="en-US" b="1" dirty="0" smtClean="0"/>
              <a:t>Severity</a:t>
            </a:r>
            <a:r>
              <a:rPr lang="en-US" dirty="0" smtClean="0"/>
              <a:t>  </a:t>
            </a:r>
            <a:r>
              <a:rPr lang="en-US" dirty="0"/>
              <a:t>The seriousness of a failure mode. </a:t>
            </a:r>
          </a:p>
          <a:p>
            <a:pPr lvl="1"/>
            <a:r>
              <a:rPr lang="en-US" b="1" dirty="0" smtClean="0"/>
              <a:t>Occurrence</a:t>
            </a:r>
            <a:r>
              <a:rPr lang="en-US" dirty="0" smtClean="0"/>
              <a:t>  </a:t>
            </a:r>
            <a:r>
              <a:rPr lang="en-US" dirty="0"/>
              <a:t>The likelihood that a given failure mode 	    will happen</a:t>
            </a:r>
          </a:p>
          <a:p>
            <a:pPr lvl="1"/>
            <a:r>
              <a:rPr lang="en-US" b="1" dirty="0" smtClean="0"/>
              <a:t>Detection</a:t>
            </a:r>
            <a:r>
              <a:rPr lang="en-US" dirty="0" smtClean="0"/>
              <a:t>  </a:t>
            </a:r>
            <a:r>
              <a:rPr lang="en-US" dirty="0"/>
              <a:t>The likelihood that a given failure mode 	 	   will be detected if it occurs, prior to release to a 	 		   customer y, and likelihood of detection</a:t>
            </a:r>
          </a:p>
          <a:p>
            <a:pPr marL="342900" indent="-342900">
              <a:buFont typeface="Arial" panose="020B0604020202020204" pitchFamily="34" charset="0"/>
              <a:buChar char="•"/>
            </a:pPr>
            <a:r>
              <a:rPr lang="en-US" sz="2400" dirty="0"/>
              <a:t>Overall risk represented by </a:t>
            </a:r>
            <a:r>
              <a:rPr lang="en-US" sz="2400" b="1" dirty="0"/>
              <a:t>Risk Priority Number</a:t>
            </a:r>
            <a:r>
              <a:rPr lang="en-US" sz="2400" dirty="0"/>
              <a:t>, or </a:t>
            </a:r>
            <a:r>
              <a:rPr lang="en-US" sz="2400" b="1" dirty="0"/>
              <a:t>RPN</a:t>
            </a:r>
            <a:endParaRPr lang="en-US" sz="2400" dirty="0"/>
          </a:p>
          <a:p>
            <a:endParaRPr lang="en-US" dirty="0"/>
          </a:p>
        </p:txBody>
      </p:sp>
    </p:spTree>
    <p:extLst>
      <p:ext uri="{BB962C8B-B14F-4D97-AF65-F5344CB8AC3E}">
        <p14:creationId xmlns:p14="http://schemas.microsoft.com/office/powerpoint/2010/main" val="16188125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FMEA – Pete’s Pizza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90492729"/>
              </p:ext>
            </p:extLst>
          </p:nvPr>
        </p:nvGraphicFramePr>
        <p:xfrm>
          <a:off x="374172" y="1259150"/>
          <a:ext cx="8534400" cy="4563640"/>
        </p:xfrm>
        <a:graphic>
          <a:graphicData uri="http://schemas.openxmlformats.org/drawingml/2006/table">
            <a:tbl>
              <a:tblPr/>
              <a:tblGrid>
                <a:gridCol w="1629835">
                  <a:extLst>
                    <a:ext uri="{9D8B030D-6E8A-4147-A177-3AD203B41FA5}">
                      <a16:colId xmlns:a16="http://schemas.microsoft.com/office/drawing/2014/main" val="20000"/>
                    </a:ext>
                  </a:extLst>
                </a:gridCol>
                <a:gridCol w="1026080">
                  <a:extLst>
                    <a:ext uri="{9D8B030D-6E8A-4147-A177-3AD203B41FA5}">
                      <a16:colId xmlns:a16="http://schemas.microsoft.com/office/drawing/2014/main" val="20001"/>
                    </a:ext>
                  </a:extLst>
                </a:gridCol>
                <a:gridCol w="1302253">
                  <a:extLst>
                    <a:ext uri="{9D8B030D-6E8A-4147-A177-3AD203B41FA5}">
                      <a16:colId xmlns:a16="http://schemas.microsoft.com/office/drawing/2014/main" val="20002"/>
                    </a:ext>
                  </a:extLst>
                </a:gridCol>
                <a:gridCol w="931333">
                  <a:extLst>
                    <a:ext uri="{9D8B030D-6E8A-4147-A177-3AD203B41FA5}">
                      <a16:colId xmlns:a16="http://schemas.microsoft.com/office/drawing/2014/main" val="20003"/>
                    </a:ext>
                  </a:extLst>
                </a:gridCol>
                <a:gridCol w="930596">
                  <a:extLst>
                    <a:ext uri="{9D8B030D-6E8A-4147-A177-3AD203B41FA5}">
                      <a16:colId xmlns:a16="http://schemas.microsoft.com/office/drawing/2014/main" val="20004"/>
                    </a:ext>
                  </a:extLst>
                </a:gridCol>
                <a:gridCol w="1504236">
                  <a:extLst>
                    <a:ext uri="{9D8B030D-6E8A-4147-A177-3AD203B41FA5}">
                      <a16:colId xmlns:a16="http://schemas.microsoft.com/office/drawing/2014/main" val="20005"/>
                    </a:ext>
                  </a:extLst>
                </a:gridCol>
                <a:gridCol w="220348">
                  <a:extLst>
                    <a:ext uri="{9D8B030D-6E8A-4147-A177-3AD203B41FA5}">
                      <a16:colId xmlns:a16="http://schemas.microsoft.com/office/drawing/2014/main" val="20006"/>
                    </a:ext>
                  </a:extLst>
                </a:gridCol>
                <a:gridCol w="223286">
                  <a:extLst>
                    <a:ext uri="{9D8B030D-6E8A-4147-A177-3AD203B41FA5}">
                      <a16:colId xmlns:a16="http://schemas.microsoft.com/office/drawing/2014/main" val="20007"/>
                    </a:ext>
                  </a:extLst>
                </a:gridCol>
                <a:gridCol w="305548">
                  <a:extLst>
                    <a:ext uri="{9D8B030D-6E8A-4147-A177-3AD203B41FA5}">
                      <a16:colId xmlns:a16="http://schemas.microsoft.com/office/drawing/2014/main" val="20008"/>
                    </a:ext>
                  </a:extLst>
                </a:gridCol>
                <a:gridCol w="460885">
                  <a:extLst>
                    <a:ext uri="{9D8B030D-6E8A-4147-A177-3AD203B41FA5}">
                      <a16:colId xmlns:a16="http://schemas.microsoft.com/office/drawing/2014/main" val="20009"/>
                    </a:ext>
                  </a:extLst>
                </a:gridCol>
              </a:tblGrid>
              <a:tr h="224595">
                <a:tc gridSpan="7">
                  <a:txBody>
                    <a:bodyPr/>
                    <a:lstStyle/>
                    <a:p>
                      <a:pPr algn="ctr" fontAlgn="b"/>
                      <a:r>
                        <a:rPr lang="en-US" sz="1200" b="1" i="0" u="none" strike="noStrike" dirty="0">
                          <a:solidFill>
                            <a:srgbClr val="333399"/>
                          </a:solidFill>
                          <a:latin typeface="Arial"/>
                        </a:rPr>
                        <a:t>FMEA</a:t>
                      </a:r>
                    </a:p>
                  </a:txBody>
                  <a:tcPr marL="7374" marR="7374" marT="737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C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extLst>
                  <a:ext uri="{0D108BD9-81ED-4DB2-BD59-A6C34878D82A}">
                    <a16:rowId xmlns:a16="http://schemas.microsoft.com/office/drawing/2014/main" val="10000"/>
                  </a:ext>
                </a:extLst>
              </a:tr>
              <a:tr h="222099">
                <a:tc gridSpan="7">
                  <a:txBody>
                    <a:bodyPr/>
                    <a:lstStyle/>
                    <a:p>
                      <a:pPr algn="l" fontAlgn="b"/>
                      <a:r>
                        <a:rPr lang="en-US" sz="1100" b="1" i="0" u="none" strike="noStrike" dirty="0">
                          <a:solidFill>
                            <a:srgbClr val="333399"/>
                          </a:solidFill>
                          <a:latin typeface="Arial"/>
                        </a:rPr>
                        <a:t>Process Name: </a:t>
                      </a:r>
                      <a:r>
                        <a:rPr lang="en-US" sz="1100" b="1" i="0" u="sng" strike="noStrike" dirty="0">
                          <a:solidFill>
                            <a:srgbClr val="333399"/>
                          </a:solidFill>
                          <a:latin typeface="Arial"/>
                        </a:rPr>
                        <a:t> Free Pizza </a:t>
                      </a:r>
                      <a:endParaRPr lang="en-US" sz="1100" b="1" i="0" u="none" strike="noStrike" dirty="0">
                        <a:solidFill>
                          <a:srgbClr val="333399"/>
                        </a:solidFill>
                        <a:latin typeface="Arial"/>
                      </a:endParaRPr>
                    </a:p>
                  </a:txBody>
                  <a:tcPr marL="7374" marR="7374" marT="7374" marB="0" anchor="b">
                    <a:lnL w="6350" cap="flat" cmpd="sng" algn="ctr">
                      <a:solidFill>
                        <a:srgbClr val="000000"/>
                      </a:solidFill>
                      <a:prstDash val="solid"/>
                      <a:round/>
                      <a:headEnd type="none" w="med" len="med"/>
                      <a:tailEnd type="none" w="med" len="med"/>
                    </a:lnL>
                    <a:lnR>
                      <a:noFill/>
                    </a:lnR>
                    <a:lnT>
                      <a:noFill/>
                    </a:lnT>
                    <a:lnB>
                      <a:noFill/>
                    </a:lnB>
                    <a:solidFill>
                      <a:srgbClr val="CC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w="6350" cap="flat" cmpd="sng" algn="ctr">
                      <a:solidFill>
                        <a:srgbClr val="000000"/>
                      </a:solidFill>
                      <a:prstDash val="solid"/>
                      <a:round/>
                      <a:headEnd type="none" w="med" len="med"/>
                      <a:tailEnd type="none" w="med" len="med"/>
                    </a:lnR>
                    <a:lnT>
                      <a:noFill/>
                    </a:lnT>
                    <a:lnB>
                      <a:noFill/>
                    </a:lnB>
                    <a:solidFill>
                      <a:srgbClr val="CCCCFF"/>
                    </a:solidFill>
                  </a:tcPr>
                </a:tc>
                <a:extLst>
                  <a:ext uri="{0D108BD9-81ED-4DB2-BD59-A6C34878D82A}">
                    <a16:rowId xmlns:a16="http://schemas.microsoft.com/office/drawing/2014/main" val="10001"/>
                  </a:ext>
                </a:extLst>
              </a:tr>
              <a:tr h="222099">
                <a:tc gridSpan="7">
                  <a:txBody>
                    <a:bodyPr/>
                    <a:lstStyle/>
                    <a:p>
                      <a:pPr algn="l" fontAlgn="b"/>
                      <a:r>
                        <a:rPr lang="en-US" sz="1100" b="1" i="0" u="none" strike="noStrike" dirty="0">
                          <a:solidFill>
                            <a:srgbClr val="333399"/>
                          </a:solidFill>
                          <a:latin typeface="Arial"/>
                        </a:rPr>
                        <a:t>Process Number: </a:t>
                      </a:r>
                      <a:r>
                        <a:rPr lang="en-US" sz="1100" b="1" i="0" u="sng" strike="noStrike" dirty="0">
                          <a:solidFill>
                            <a:srgbClr val="333399"/>
                          </a:solidFill>
                          <a:latin typeface="Arial"/>
                        </a:rPr>
                        <a:t> SBT 445 </a:t>
                      </a:r>
                      <a:endParaRPr lang="en-US" sz="1100" b="1" i="0" u="none" strike="noStrike" dirty="0">
                        <a:solidFill>
                          <a:srgbClr val="333399"/>
                        </a:solidFill>
                        <a:latin typeface="Arial"/>
                      </a:endParaRPr>
                    </a:p>
                  </a:txBody>
                  <a:tcPr marL="7374" marR="7374" marT="7374" marB="0" anchor="b">
                    <a:lnL w="6350" cap="flat" cmpd="sng" algn="ctr">
                      <a:solidFill>
                        <a:srgbClr val="000000"/>
                      </a:solidFill>
                      <a:prstDash val="solid"/>
                      <a:round/>
                      <a:headEnd type="none" w="med" len="med"/>
                      <a:tailEnd type="none" w="med" len="med"/>
                    </a:lnL>
                    <a:lnR>
                      <a:noFill/>
                    </a:lnR>
                    <a:lnT>
                      <a:noFill/>
                    </a:lnT>
                    <a:lnB>
                      <a:noFill/>
                    </a:lnB>
                    <a:solidFill>
                      <a:srgbClr val="CC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w="6350" cap="flat" cmpd="sng" algn="ctr">
                      <a:solidFill>
                        <a:srgbClr val="000000"/>
                      </a:solidFill>
                      <a:prstDash val="solid"/>
                      <a:round/>
                      <a:headEnd type="none" w="med" len="med"/>
                      <a:tailEnd type="none" w="med" len="med"/>
                    </a:lnR>
                    <a:lnT>
                      <a:noFill/>
                    </a:lnT>
                    <a:lnB>
                      <a:noFill/>
                    </a:lnB>
                    <a:solidFill>
                      <a:srgbClr val="CCCCFF"/>
                    </a:solidFill>
                  </a:tcPr>
                </a:tc>
                <a:extLst>
                  <a:ext uri="{0D108BD9-81ED-4DB2-BD59-A6C34878D82A}">
                    <a16:rowId xmlns:a16="http://schemas.microsoft.com/office/drawing/2014/main" val="10002"/>
                  </a:ext>
                </a:extLst>
              </a:tr>
              <a:tr h="222099">
                <a:tc gridSpan="7">
                  <a:txBody>
                    <a:bodyPr/>
                    <a:lstStyle/>
                    <a:p>
                      <a:pPr algn="l" fontAlgn="b"/>
                      <a:r>
                        <a:rPr lang="en-US" sz="1100" b="1" i="0" u="none" strike="noStrike" dirty="0">
                          <a:solidFill>
                            <a:srgbClr val="333399"/>
                          </a:solidFill>
                          <a:latin typeface="Arial"/>
                        </a:rPr>
                        <a:t>Date: </a:t>
                      </a:r>
                      <a:r>
                        <a:rPr lang="en-US" sz="1100" b="1" i="0" u="sng" strike="noStrike" dirty="0">
                          <a:solidFill>
                            <a:srgbClr val="333399"/>
                          </a:solidFill>
                          <a:latin typeface="Arial"/>
                        </a:rPr>
                        <a:t> 08/11/2012 </a:t>
                      </a:r>
                      <a:r>
                        <a:rPr lang="en-US" sz="1100" b="1" i="0" u="none" strike="noStrike" dirty="0">
                          <a:solidFill>
                            <a:srgbClr val="333399"/>
                          </a:solidFill>
                          <a:latin typeface="Arial"/>
                        </a:rPr>
                        <a:t>     Revision Level: </a:t>
                      </a:r>
                      <a:r>
                        <a:rPr lang="en-US" sz="1100" b="1" i="0" u="sng" strike="noStrike" dirty="0">
                          <a:solidFill>
                            <a:srgbClr val="333399"/>
                          </a:solidFill>
                          <a:latin typeface="Arial"/>
                        </a:rPr>
                        <a:t> 1.2 </a:t>
                      </a:r>
                      <a:endParaRPr lang="en-US" sz="1100" b="1" i="0" u="none" strike="noStrike" dirty="0">
                        <a:solidFill>
                          <a:srgbClr val="333399"/>
                        </a:solidFill>
                        <a:latin typeface="Arial"/>
                      </a:endParaRPr>
                    </a:p>
                  </a:txBody>
                  <a:tcPr marL="7374" marR="7374" marT="737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C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a:noFill/>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extLst>
                  <a:ext uri="{0D108BD9-81ED-4DB2-BD59-A6C34878D82A}">
                    <a16:rowId xmlns:a16="http://schemas.microsoft.com/office/drawing/2014/main" val="10003"/>
                  </a:ext>
                </a:extLst>
              </a:tr>
              <a:tr h="860323">
                <a:tc rowSpan="3">
                  <a:txBody>
                    <a:bodyPr/>
                    <a:lstStyle/>
                    <a:p>
                      <a:pPr algn="ctr" fontAlgn="ctr"/>
                      <a:r>
                        <a:rPr lang="en-US" sz="1100" b="1" i="0" u="none" strike="noStrike" dirty="0">
                          <a:solidFill>
                            <a:srgbClr val="333399"/>
                          </a:solidFill>
                          <a:latin typeface="Arial"/>
                        </a:rPr>
                        <a:t>FAILURE MODE</a:t>
                      </a:r>
                    </a:p>
                  </a:txBody>
                  <a:tcPr marL="7374" marR="7374" marT="73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tc>
                  <a:txBody>
                    <a:bodyPr/>
                    <a:lstStyle/>
                    <a:p>
                      <a:pPr algn="ctr" fontAlgn="ctr"/>
                      <a:r>
                        <a:rPr lang="en-US" sz="1100" b="1" i="0" u="none" strike="noStrike" dirty="0">
                          <a:solidFill>
                            <a:srgbClr val="333399"/>
                          </a:solidFill>
                          <a:latin typeface="Arial"/>
                        </a:rPr>
                        <a:t>A) SEVERITY</a:t>
                      </a:r>
                    </a:p>
                  </a:txBody>
                  <a:tcPr marL="7374" marR="7374" marT="73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dirty="0">
                          <a:solidFill>
                            <a:srgbClr val="333399"/>
                          </a:solidFill>
                          <a:latin typeface="Arial"/>
                        </a:rPr>
                        <a:t>B) OCCURRENCE Probability</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dirty="0">
                          <a:solidFill>
                            <a:srgbClr val="333399"/>
                          </a:solidFill>
                          <a:latin typeface="Arial"/>
                        </a:rPr>
                        <a:t>C) DETECTION Probability</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dirty="0">
                          <a:solidFill>
                            <a:srgbClr val="333399"/>
                          </a:solidFill>
                          <a:latin typeface="Arial"/>
                        </a:rPr>
                        <a:t>RISK PRIORITY NUMBER</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tc>
                  <a:txBody>
                    <a:bodyPr/>
                    <a:lstStyle/>
                    <a:p>
                      <a:pPr algn="ctr" fontAlgn="b"/>
                      <a:r>
                        <a:rPr lang="en-US" sz="1100" b="1" i="0" u="none" strike="noStrike">
                          <a:solidFill>
                            <a:srgbClr val="333399"/>
                          </a:solidFill>
                          <a:latin typeface="Arial"/>
                        </a:rPr>
                        <a:t>ACTION TO IMPROVE</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CCCFF"/>
                    </a:solidFill>
                  </a:tcPr>
                </a:tc>
                <a:tc rowSpan="2" gridSpan="4">
                  <a:txBody>
                    <a:bodyPr/>
                    <a:lstStyle/>
                    <a:p>
                      <a:pPr algn="ctr" fontAlgn="b"/>
                      <a:r>
                        <a:rPr lang="en-US" sz="1100" b="1" i="0" u="none" strike="noStrike">
                          <a:solidFill>
                            <a:srgbClr val="333399"/>
                          </a:solidFill>
                          <a:latin typeface="Arial"/>
                        </a:rPr>
                        <a:t>REVISED VALUES</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4"/>
                  </a:ext>
                </a:extLst>
              </a:tr>
              <a:tr h="434840">
                <a:tc vMerge="1">
                  <a:txBody>
                    <a:bodyPr/>
                    <a:lstStyle/>
                    <a:p>
                      <a:endParaRPr lang="en-US"/>
                    </a:p>
                  </a:txBody>
                  <a:tcPr/>
                </a:tc>
                <a:tc>
                  <a:txBody>
                    <a:bodyPr/>
                    <a:lstStyle/>
                    <a:p>
                      <a:pPr algn="ctr" fontAlgn="b"/>
                      <a:r>
                        <a:rPr lang="en-US" sz="1100" b="1" i="0" u="none" strike="noStrike" dirty="0">
                          <a:solidFill>
                            <a:srgbClr val="333399"/>
                          </a:solidFill>
                          <a:latin typeface="Arial"/>
                        </a:rPr>
                        <a:t>Rate 1-10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CCFF"/>
                    </a:solidFill>
                  </a:tcPr>
                </a:tc>
                <a:tc>
                  <a:txBody>
                    <a:bodyPr/>
                    <a:lstStyle/>
                    <a:p>
                      <a:pPr algn="ctr" fontAlgn="b"/>
                      <a:r>
                        <a:rPr lang="en-US" sz="1100" b="1" i="0" u="none" strike="noStrike">
                          <a:solidFill>
                            <a:srgbClr val="333399"/>
                          </a:solidFill>
                          <a:latin typeface="Arial"/>
                        </a:rPr>
                        <a:t>Rate 1-10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CCFF"/>
                    </a:solidFill>
                  </a:tcPr>
                </a:tc>
                <a:tc>
                  <a:txBody>
                    <a:bodyPr/>
                    <a:lstStyle/>
                    <a:p>
                      <a:pPr algn="ctr" fontAlgn="b"/>
                      <a:r>
                        <a:rPr lang="en-US" sz="1100" b="1" i="0" u="none" strike="noStrike">
                          <a:solidFill>
                            <a:srgbClr val="333399"/>
                          </a:solidFill>
                          <a:latin typeface="Arial"/>
                        </a:rPr>
                        <a:t>Rate 1-10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CCFF"/>
                    </a:solidFill>
                  </a:tcPr>
                </a:tc>
                <a:tc>
                  <a:txBody>
                    <a:bodyPr/>
                    <a:lstStyle/>
                    <a:p>
                      <a:pPr algn="ctr" fontAlgn="b"/>
                      <a:r>
                        <a:rPr lang="en-US" sz="1100" b="1" i="0" u="none" strike="noStrike" dirty="0">
                          <a:solidFill>
                            <a:srgbClr val="333399"/>
                          </a:solidFill>
                          <a:latin typeface="Arial"/>
                        </a:rPr>
                        <a:t>RPN</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CCCFF"/>
                    </a:solidFill>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860323">
                <a:tc vMerge="1">
                  <a:txBody>
                    <a:bodyPr/>
                    <a:lstStyle/>
                    <a:p>
                      <a:endParaRPr lang="en-US"/>
                    </a:p>
                  </a:txBody>
                  <a:tcPr/>
                </a:tc>
                <a:tc>
                  <a:txBody>
                    <a:bodyPr/>
                    <a:lstStyle/>
                    <a:p>
                      <a:pPr algn="ctr" fontAlgn="b"/>
                      <a:r>
                        <a:rPr lang="en-US" sz="1100" b="1" i="0" u="none" strike="noStrike" dirty="0">
                          <a:solidFill>
                            <a:srgbClr val="333399"/>
                          </a:solidFill>
                          <a:latin typeface="Arial"/>
                        </a:rPr>
                        <a:t>10=Most Severe</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dirty="0">
                          <a:solidFill>
                            <a:srgbClr val="333399"/>
                          </a:solidFill>
                          <a:latin typeface="Arial"/>
                        </a:rPr>
                        <a:t>10=Highest Probability</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10=Lowest Probability</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dirty="0" err="1">
                          <a:solidFill>
                            <a:srgbClr val="333399"/>
                          </a:solidFill>
                          <a:latin typeface="Arial"/>
                        </a:rPr>
                        <a:t>AxBxC</a:t>
                      </a:r>
                      <a:endParaRPr lang="en-US" sz="1100" b="1" i="0" u="none" strike="noStrike" dirty="0">
                        <a:solidFill>
                          <a:srgbClr val="333399"/>
                        </a:solidFill>
                        <a:latin typeface="Arial"/>
                      </a:endParaRP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A</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B</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C</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tc>
                  <a:txBody>
                    <a:bodyPr/>
                    <a:lstStyle/>
                    <a:p>
                      <a:pPr algn="ctr" fontAlgn="b"/>
                      <a:r>
                        <a:rPr lang="en-US" sz="1100" b="1" i="0" u="none" strike="noStrike">
                          <a:solidFill>
                            <a:srgbClr val="333399"/>
                          </a:solidFill>
                          <a:latin typeface="Arial"/>
                        </a:rPr>
                        <a:t>RPN</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FF"/>
                    </a:solidFill>
                  </a:tcPr>
                </a:tc>
                <a:extLst>
                  <a:ext uri="{0D108BD9-81ED-4DB2-BD59-A6C34878D82A}">
                    <a16:rowId xmlns:a16="http://schemas.microsoft.com/office/drawing/2014/main" val="10006"/>
                  </a:ext>
                </a:extLst>
              </a:tr>
              <a:tr h="647582">
                <a:tc>
                  <a:txBody>
                    <a:bodyPr/>
                    <a:lstStyle/>
                    <a:p>
                      <a:pPr algn="l" fontAlgn="b"/>
                      <a:r>
                        <a:rPr lang="en-US" sz="1100" b="0" i="0" u="none" strike="noStrike">
                          <a:latin typeface="Arial"/>
                        </a:rPr>
                        <a:t>1) Drivers unavailable to take out orders</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latin typeface="Arial"/>
                        </a:rPr>
                        <a:t>8</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8</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latin typeface="Arial"/>
                        </a:rPr>
                        <a:t>4</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latin typeface="Arial"/>
                        </a:rPr>
                        <a:t>256</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34840">
                <a:tc>
                  <a:txBody>
                    <a:bodyPr/>
                    <a:lstStyle/>
                    <a:p>
                      <a:pPr algn="l" fontAlgn="t"/>
                      <a:r>
                        <a:rPr lang="en-US" sz="1100" b="0" i="0" u="none" strike="noStrike">
                          <a:latin typeface="Arial"/>
                        </a:rPr>
                        <a:t>2) Drivers stuck up in traffic</a:t>
                      </a:r>
                    </a:p>
                  </a:txBody>
                  <a:tcPr marL="7374" marR="7374" marT="73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dirty="0">
                          <a:latin typeface="Arial"/>
                        </a:rPr>
                        <a:t>6</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6</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7</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latin typeface="Arial"/>
                        </a:rPr>
                        <a:t>252</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4840">
                <a:tc>
                  <a:txBody>
                    <a:bodyPr/>
                    <a:lstStyle/>
                    <a:p>
                      <a:pPr algn="l" fontAlgn="t"/>
                      <a:r>
                        <a:rPr lang="en-US" sz="1100" b="0" i="0" u="none" strike="noStrike">
                          <a:latin typeface="Arial"/>
                        </a:rPr>
                        <a:t>3) Long distance to be covered</a:t>
                      </a:r>
                    </a:p>
                  </a:txBody>
                  <a:tcPr marL="7374" marR="7374" marT="73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dirty="0">
                          <a:latin typeface="Arial"/>
                        </a:rPr>
                        <a:t>3</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3</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2</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latin typeface="Arial"/>
                        </a:rPr>
                        <a:t>18</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latin typeface="Arial"/>
                        </a:rPr>
                        <a:t>0</a:t>
                      </a:r>
                    </a:p>
                  </a:txBody>
                  <a:tcPr marL="7374" marR="7374" marT="73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53070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Improve Phase – Corrective Action Matrix</a:t>
            </a:r>
            <a:endParaRPr lang="en-US" sz="3600" dirty="0"/>
          </a:p>
        </p:txBody>
      </p:sp>
      <p:sp>
        <p:nvSpPr>
          <p:cNvPr id="4" name="Content Placeholder 2"/>
          <p:cNvSpPr>
            <a:spLocks noGrp="1"/>
          </p:cNvSpPr>
          <p:nvPr>
            <p:ph idx="4294967295"/>
          </p:nvPr>
        </p:nvSpPr>
        <p:spPr>
          <a:xfrm>
            <a:off x="457200" y="1124700"/>
            <a:ext cx="8229600" cy="4525963"/>
          </a:xfrm>
          <a:prstGeom prst="rect">
            <a:avLst/>
          </a:prstGeom>
        </p:spPr>
        <p:txBody>
          <a:bodyPr/>
          <a:lstStyle/>
          <a:p>
            <a:pPr marL="285750" indent="-285750">
              <a:buFont typeface="Arial" panose="020B0604020202020204" pitchFamily="34" charset="0"/>
              <a:buChar char="•"/>
            </a:pPr>
            <a:r>
              <a:rPr lang="en-US" sz="1800" dirty="0" smtClean="0">
                <a:solidFill>
                  <a:schemeClr val="tx1"/>
                </a:solidFill>
              </a:rPr>
              <a:t>Used by problem-solving teams to keep track of </a:t>
            </a:r>
            <a:r>
              <a:rPr lang="en-US" sz="1800" b="1" dirty="0" smtClean="0">
                <a:solidFill>
                  <a:schemeClr val="tx1"/>
                </a:solidFill>
              </a:rPr>
              <a:t>WHO</a:t>
            </a:r>
            <a:r>
              <a:rPr lang="en-US" sz="1800" dirty="0" smtClean="0">
                <a:solidFill>
                  <a:schemeClr val="tx1"/>
                </a:solidFill>
              </a:rPr>
              <a:t> is doing </a:t>
            </a:r>
            <a:r>
              <a:rPr lang="en-US" sz="1800" b="1" dirty="0" smtClean="0">
                <a:solidFill>
                  <a:schemeClr val="tx1"/>
                </a:solidFill>
              </a:rPr>
              <a:t>WHAT</a:t>
            </a:r>
            <a:r>
              <a:rPr lang="en-US" sz="1800" dirty="0" smtClean="0">
                <a:solidFill>
                  <a:schemeClr val="tx1"/>
                </a:solidFill>
              </a:rPr>
              <a:t> - by </a:t>
            </a:r>
            <a:r>
              <a:rPr lang="en-US" sz="1800" b="1" dirty="0" smtClean="0">
                <a:solidFill>
                  <a:schemeClr val="tx1"/>
                </a:solidFill>
              </a:rPr>
              <a:t>WHEN</a:t>
            </a:r>
          </a:p>
          <a:p>
            <a:pPr marL="285750" indent="-285750">
              <a:buFont typeface="Arial" panose="020B0604020202020204" pitchFamily="34" charset="0"/>
              <a:buChar char="•"/>
            </a:pPr>
            <a:r>
              <a:rPr lang="en-US" sz="1800" dirty="0" smtClean="0">
                <a:solidFill>
                  <a:schemeClr val="tx1"/>
                </a:solidFill>
              </a:rPr>
              <a:t>A template:</a:t>
            </a:r>
          </a:p>
          <a:p>
            <a:pPr>
              <a:buNone/>
            </a:pPr>
            <a:endParaRPr lang="en-US" b="1" dirty="0" smtClean="0">
              <a:solidFill>
                <a:schemeClr val="tx1"/>
              </a:solidFill>
            </a:endParaRPr>
          </a:p>
          <a:p>
            <a:pPr>
              <a:buNone/>
            </a:pPr>
            <a:endParaRPr lang="en-US" b="1" dirty="0" smtClean="0">
              <a:solidFill>
                <a:schemeClr val="tx1"/>
              </a:solidFill>
            </a:endParaRPr>
          </a:p>
          <a:p>
            <a:pPr>
              <a:buNone/>
            </a:pPr>
            <a:endParaRPr lang="en-US" b="1" dirty="0" smtClean="0">
              <a:solidFill>
                <a:schemeClr val="tx1"/>
              </a:solidFill>
            </a:endParaRPr>
          </a:p>
          <a:p>
            <a:pPr marL="285750" indent="-285750">
              <a:buFont typeface="Arial" panose="020B0604020202020204" pitchFamily="34" charset="0"/>
              <a:buChar char="•"/>
            </a:pPr>
            <a:r>
              <a:rPr lang="en-US" sz="1800" b="1" dirty="0" smtClean="0">
                <a:solidFill>
                  <a:schemeClr val="tx1"/>
                </a:solidFill>
              </a:rPr>
              <a:t>Index</a:t>
            </a:r>
          </a:p>
          <a:p>
            <a:pPr>
              <a:buNone/>
            </a:pPr>
            <a:r>
              <a:rPr lang="en-US" sz="1400" b="1" dirty="0" smtClean="0">
                <a:solidFill>
                  <a:schemeClr val="tx1"/>
                </a:solidFill>
              </a:rPr>
              <a:t>1. Reference Number-</a:t>
            </a:r>
            <a:r>
              <a:rPr lang="en-US" sz="1400" dirty="0" smtClean="0">
                <a:solidFill>
                  <a:schemeClr val="tx1"/>
                </a:solidFill>
              </a:rPr>
              <a:t> Tracking number that may also be tied in with a project priority list, or linked to a numbered Cause &amp; Effect (Fishbone) chart. </a:t>
            </a:r>
          </a:p>
          <a:p>
            <a:pPr>
              <a:buNone/>
            </a:pPr>
            <a:r>
              <a:rPr lang="en-US" sz="1400" b="1" dirty="0" smtClean="0">
                <a:solidFill>
                  <a:schemeClr val="tx1"/>
                </a:solidFill>
              </a:rPr>
              <a:t>2. Action -</a:t>
            </a:r>
            <a:r>
              <a:rPr lang="en-US" sz="1400" dirty="0" smtClean="0">
                <a:solidFill>
                  <a:schemeClr val="tx1"/>
                </a:solidFill>
              </a:rPr>
              <a:t> Summary of the improvement action being implemented. </a:t>
            </a:r>
          </a:p>
          <a:p>
            <a:pPr>
              <a:buNone/>
            </a:pPr>
            <a:r>
              <a:rPr lang="en-US" sz="1400" b="1" dirty="0" smtClean="0">
                <a:solidFill>
                  <a:schemeClr val="tx1"/>
                </a:solidFill>
              </a:rPr>
              <a:t>3. Champion -</a:t>
            </a:r>
            <a:r>
              <a:rPr lang="en-US" sz="1400" dirty="0" smtClean="0">
                <a:solidFill>
                  <a:schemeClr val="tx1"/>
                </a:solidFill>
              </a:rPr>
              <a:t> Person with primary responsibility to implement the action. </a:t>
            </a:r>
          </a:p>
          <a:p>
            <a:pPr>
              <a:buNone/>
            </a:pPr>
            <a:r>
              <a:rPr lang="en-US" sz="1400" b="1" dirty="0" smtClean="0">
                <a:solidFill>
                  <a:schemeClr val="tx1"/>
                </a:solidFill>
              </a:rPr>
              <a:t>4. Target Date -</a:t>
            </a:r>
            <a:r>
              <a:rPr lang="en-US" sz="1400" dirty="0" smtClean="0">
                <a:solidFill>
                  <a:schemeClr val="tx1"/>
                </a:solidFill>
              </a:rPr>
              <a:t> Due date for implementation. </a:t>
            </a:r>
          </a:p>
          <a:p>
            <a:pPr>
              <a:buNone/>
            </a:pPr>
            <a:r>
              <a:rPr lang="en-US" sz="1400" b="1" dirty="0" smtClean="0">
                <a:solidFill>
                  <a:schemeClr val="tx1"/>
                </a:solidFill>
              </a:rPr>
              <a:t>5. Effectiveness -</a:t>
            </a:r>
            <a:r>
              <a:rPr lang="en-US" sz="1400" dirty="0" smtClean="0">
                <a:solidFill>
                  <a:schemeClr val="tx1"/>
                </a:solidFill>
              </a:rPr>
              <a:t> Often overlooked: When the action is implemented, how much of the problem will be corrected. </a:t>
            </a:r>
          </a:p>
          <a:p>
            <a:pPr>
              <a:buNone/>
            </a:pPr>
            <a:r>
              <a:rPr lang="en-US" sz="1400" b="1" dirty="0" smtClean="0">
                <a:solidFill>
                  <a:schemeClr val="tx1"/>
                </a:solidFill>
              </a:rPr>
              <a:t>6. Current Status -</a:t>
            </a:r>
            <a:r>
              <a:rPr lang="en-US" sz="1400" dirty="0" smtClean="0">
                <a:solidFill>
                  <a:schemeClr val="tx1"/>
                </a:solidFill>
              </a:rPr>
              <a:t> Provides details of current status to identify any risk of missing the target date.</a:t>
            </a:r>
            <a:endParaRPr lang="en-US" sz="1400" dirty="0">
              <a:solidFill>
                <a:schemeClr val="tx1"/>
              </a:solidFill>
            </a:endParaRPr>
          </a:p>
        </p:txBody>
      </p:sp>
      <p:pic>
        <p:nvPicPr>
          <p:cNvPr id="5" name="Picture 3"/>
          <p:cNvPicPr>
            <a:picLocks noChangeAspect="1" noChangeArrowheads="1"/>
          </p:cNvPicPr>
          <p:nvPr/>
        </p:nvPicPr>
        <p:blipFill>
          <a:blip r:embed="rId2"/>
          <a:srcRect/>
          <a:stretch>
            <a:fillRect/>
          </a:stretch>
        </p:blipFill>
        <p:spPr bwMode="auto">
          <a:xfrm>
            <a:off x="457200" y="2209800"/>
            <a:ext cx="8124825" cy="1066800"/>
          </a:xfrm>
          <a:prstGeom prst="rect">
            <a:avLst/>
          </a:prstGeom>
          <a:noFill/>
          <a:ln w="9525">
            <a:noFill/>
            <a:miter lim="800000"/>
            <a:headEnd/>
            <a:tailEnd/>
          </a:ln>
          <a:effectLst/>
        </p:spPr>
      </p:pic>
    </p:spTree>
    <p:extLst>
      <p:ext uri="{BB962C8B-B14F-4D97-AF65-F5344CB8AC3E}">
        <p14:creationId xmlns:p14="http://schemas.microsoft.com/office/powerpoint/2010/main" val="2455161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Control Phase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72978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Phase</a:t>
            </a:r>
            <a:endParaRPr lang="en-US" dirty="0"/>
          </a:p>
        </p:txBody>
      </p:sp>
      <p:sp>
        <p:nvSpPr>
          <p:cNvPr id="4" name="Rectangle 3"/>
          <p:cNvSpPr/>
          <p:nvPr/>
        </p:nvSpPr>
        <p:spPr>
          <a:xfrm>
            <a:off x="0" y="1035685"/>
            <a:ext cx="9144000" cy="5010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195"/>
          <p:cNvSpPr>
            <a:spLocks noChangeArrowheads="1"/>
          </p:cNvSpPr>
          <p:nvPr/>
        </p:nvSpPr>
        <p:spPr bwMode="auto">
          <a:xfrm rot="10800000">
            <a:off x="5780671" y="4415911"/>
            <a:ext cx="691290" cy="379441"/>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AutoShape 195"/>
          <p:cNvSpPr>
            <a:spLocks noChangeArrowheads="1"/>
          </p:cNvSpPr>
          <p:nvPr/>
        </p:nvSpPr>
        <p:spPr bwMode="auto">
          <a:xfrm rot="10800000">
            <a:off x="2841970" y="4415912"/>
            <a:ext cx="691290" cy="379441"/>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AutoShape 195"/>
          <p:cNvSpPr>
            <a:spLocks noChangeArrowheads="1"/>
          </p:cNvSpPr>
          <p:nvPr/>
        </p:nvSpPr>
        <p:spPr bwMode="auto">
          <a:xfrm rot="5400000">
            <a:off x="8223202" y="3366810"/>
            <a:ext cx="440525" cy="409750"/>
          </a:xfrm>
          <a:prstGeom prst="rightArrow">
            <a:avLst>
              <a:gd name="adj1" fmla="val 44204"/>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576075" y="3819092"/>
            <a:ext cx="2182557" cy="1484785"/>
          </a:xfrm>
          <a:prstGeom prst="rect">
            <a:avLst/>
          </a:prstGeom>
          <a:noFill/>
          <a:ln w="222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descr="ANd9GcTSJNpIk6861obuuv-g7J-b37gp5_s1JBledyQpOViV4N_zfG9CBA"/>
          <p:cNvPicPr>
            <a:picLocks noChangeAspect="1" noChangeArrowheads="1"/>
          </p:cNvPicPr>
          <p:nvPr/>
        </p:nvPicPr>
        <p:blipFill>
          <a:blip r:embed="rId3" cstate="print"/>
          <a:srcRect/>
          <a:stretch>
            <a:fillRect/>
          </a:stretch>
        </p:blipFill>
        <p:spPr bwMode="auto">
          <a:xfrm>
            <a:off x="3494855" y="1462159"/>
            <a:ext cx="2209800" cy="1374518"/>
          </a:xfrm>
          <a:prstGeom prst="rect">
            <a:avLst/>
          </a:prstGeom>
          <a:noFill/>
          <a:ln w="38100">
            <a:solidFill>
              <a:schemeClr val="accent2"/>
            </a:solidFill>
            <a:miter lim="800000"/>
            <a:headEnd/>
            <a:tailEnd/>
          </a:ln>
        </p:spPr>
      </p:pic>
      <p:pic>
        <p:nvPicPr>
          <p:cNvPr id="10" name="Picture 27" descr="ANd9GcS1g22i734amFL_td0dHBpKQ06OLvy03DYtxUcu8WZ7tVixwT0L-A"/>
          <p:cNvPicPr>
            <a:picLocks noChangeAspect="1" noChangeArrowheads="1"/>
          </p:cNvPicPr>
          <p:nvPr/>
        </p:nvPicPr>
        <p:blipFill>
          <a:blip r:embed="rId4" cstate="print"/>
          <a:srcRect/>
          <a:stretch>
            <a:fillRect/>
          </a:stretch>
        </p:blipFill>
        <p:spPr bwMode="auto">
          <a:xfrm>
            <a:off x="6813545" y="1572827"/>
            <a:ext cx="1981200" cy="1328946"/>
          </a:xfrm>
          <a:prstGeom prst="rect">
            <a:avLst/>
          </a:prstGeom>
          <a:noFill/>
          <a:ln w="38100">
            <a:solidFill>
              <a:schemeClr val="accent2"/>
            </a:solidFill>
            <a:miter lim="800000"/>
            <a:headEnd/>
            <a:tailEnd/>
          </a:ln>
        </p:spPr>
      </p:pic>
      <p:pic>
        <p:nvPicPr>
          <p:cNvPr id="11" name="Picture 34" descr="ANd9GcT3OyVoCU8CY2xC28KUJcIikaLO_63kbiYKebZkYkJQn6W3_O7d"/>
          <p:cNvPicPr>
            <a:picLocks noChangeAspect="1" noChangeArrowheads="1"/>
          </p:cNvPicPr>
          <p:nvPr/>
        </p:nvPicPr>
        <p:blipFill>
          <a:blip r:embed="rId5" cstate="print"/>
          <a:srcRect/>
          <a:stretch>
            <a:fillRect/>
          </a:stretch>
        </p:blipFill>
        <p:spPr bwMode="auto">
          <a:xfrm>
            <a:off x="6614740" y="4000571"/>
            <a:ext cx="2333625" cy="1364228"/>
          </a:xfrm>
          <a:prstGeom prst="rect">
            <a:avLst/>
          </a:prstGeom>
          <a:noFill/>
          <a:ln w="38100">
            <a:solidFill>
              <a:schemeClr val="accent2"/>
            </a:solidFill>
            <a:miter lim="800000"/>
            <a:headEnd/>
            <a:tailEnd/>
          </a:ln>
        </p:spPr>
      </p:pic>
      <p:pic>
        <p:nvPicPr>
          <p:cNvPr id="12" name="Picture 36" descr="img5"/>
          <p:cNvPicPr>
            <a:picLocks noChangeAspect="1" noChangeArrowheads="1"/>
          </p:cNvPicPr>
          <p:nvPr/>
        </p:nvPicPr>
        <p:blipFill>
          <a:blip r:embed="rId6" cstate="print"/>
          <a:srcRect/>
          <a:stretch>
            <a:fillRect/>
          </a:stretch>
        </p:blipFill>
        <p:spPr bwMode="auto">
          <a:xfrm>
            <a:off x="3632288" y="4000571"/>
            <a:ext cx="1966912" cy="1406860"/>
          </a:xfrm>
          <a:prstGeom prst="rect">
            <a:avLst/>
          </a:prstGeom>
          <a:noFill/>
          <a:ln w="38100">
            <a:solidFill>
              <a:schemeClr val="accent2"/>
            </a:solidFill>
            <a:miter lim="800000"/>
            <a:headEnd/>
            <a:tailEnd/>
          </a:ln>
        </p:spPr>
      </p:pic>
      <p:sp>
        <p:nvSpPr>
          <p:cNvPr id="13" name="Text Box 9"/>
          <p:cNvSpPr txBox="1">
            <a:spLocks noChangeArrowheads="1"/>
          </p:cNvSpPr>
          <p:nvPr/>
        </p:nvSpPr>
        <p:spPr bwMode="auto">
          <a:xfrm>
            <a:off x="3264425" y="2982222"/>
            <a:ext cx="2667000"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noProof="0" dirty="0" smtClean="0">
                <a:solidFill>
                  <a:srgbClr val="333399"/>
                </a:solidFill>
              </a:rPr>
              <a:t>Measure Key Inputs</a:t>
            </a:r>
            <a:endParaRPr kumimoji="0" lang="en-US" sz="1600" b="1" i="0" u="none" strike="noStrike" kern="0" cap="none" spc="0" normalizeH="0" baseline="0" noProof="0" dirty="0">
              <a:ln>
                <a:noFill/>
              </a:ln>
              <a:solidFill>
                <a:sysClr val="windowText" lastClr="000000"/>
              </a:solidFill>
              <a:effectLst/>
              <a:uLnTx/>
              <a:uFillTx/>
            </a:endParaRPr>
          </a:p>
        </p:txBody>
      </p:sp>
      <p:sp>
        <p:nvSpPr>
          <p:cNvPr id="14" name="Text Box 39"/>
          <p:cNvSpPr txBox="1">
            <a:spLocks noChangeArrowheads="1"/>
          </p:cNvSpPr>
          <p:nvPr/>
        </p:nvSpPr>
        <p:spPr bwMode="auto">
          <a:xfrm>
            <a:off x="3275100" y="5546446"/>
            <a:ext cx="2667000"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lang="en-US" sz="1600" b="1" kern="0" dirty="0" smtClean="0">
                <a:solidFill>
                  <a:srgbClr val="333399"/>
                </a:solidFill>
              </a:rPr>
              <a:t>Project Closeout</a:t>
            </a:r>
            <a:endParaRPr kumimoji="0" lang="en-US" sz="1600" b="1" i="0" u="none" strike="noStrike" kern="0" cap="none" spc="0" normalizeH="0" baseline="0" noProof="0" dirty="0">
              <a:ln>
                <a:noFill/>
              </a:ln>
              <a:solidFill>
                <a:srgbClr val="333399"/>
              </a:solidFill>
              <a:effectLst/>
              <a:uLnTx/>
              <a:uFillTx/>
            </a:endParaRPr>
          </a:p>
        </p:txBody>
      </p:sp>
      <p:sp>
        <p:nvSpPr>
          <p:cNvPr id="15" name="Text Box 40"/>
          <p:cNvSpPr txBox="1">
            <a:spLocks noChangeArrowheads="1"/>
          </p:cNvSpPr>
          <p:nvPr/>
        </p:nvSpPr>
        <p:spPr bwMode="auto">
          <a:xfrm>
            <a:off x="422455" y="5555357"/>
            <a:ext cx="2667000"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Knowledge Management </a:t>
            </a:r>
            <a:endParaRPr kumimoji="0" lang="en-US" sz="1600" b="1" i="0" u="none" strike="noStrike" kern="0" cap="none" spc="0" normalizeH="0" baseline="0" noProof="0" dirty="0">
              <a:ln>
                <a:noFill/>
              </a:ln>
              <a:solidFill>
                <a:sysClr val="windowText" lastClr="000000"/>
              </a:solidFill>
              <a:effectLst/>
              <a:uLnTx/>
              <a:uFillTx/>
            </a:endParaRPr>
          </a:p>
        </p:txBody>
      </p:sp>
      <p:sp>
        <p:nvSpPr>
          <p:cNvPr id="16" name="Text Box 13"/>
          <p:cNvSpPr txBox="1">
            <a:spLocks noChangeArrowheads="1"/>
          </p:cNvSpPr>
          <p:nvPr/>
        </p:nvSpPr>
        <p:spPr bwMode="auto">
          <a:xfrm>
            <a:off x="6513600" y="5519809"/>
            <a:ext cx="2667000"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Daily system validation </a:t>
            </a:r>
          </a:p>
        </p:txBody>
      </p:sp>
      <p:graphicFrame>
        <p:nvGraphicFramePr>
          <p:cNvPr id="17" name="Diagram 16"/>
          <p:cNvGraphicFramePr/>
          <p:nvPr>
            <p:extLst>
              <p:ext uri="{D42A27DB-BD31-4B8C-83A1-F6EECF244321}">
                <p14:modId xmlns:p14="http://schemas.microsoft.com/office/powerpoint/2010/main" val="1923087385"/>
              </p:ext>
            </p:extLst>
          </p:nvPr>
        </p:nvGraphicFramePr>
        <p:xfrm>
          <a:off x="96940" y="1268027"/>
          <a:ext cx="2514600" cy="15288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TextBox 19"/>
          <p:cNvSpPr txBox="1">
            <a:spLocks noChangeArrowheads="1"/>
          </p:cNvSpPr>
          <p:nvPr/>
        </p:nvSpPr>
        <p:spPr bwMode="auto">
          <a:xfrm>
            <a:off x="984072" y="1483190"/>
            <a:ext cx="990600" cy="1098550"/>
          </a:xfrm>
          <a:prstGeom prst="rect">
            <a:avLst/>
          </a:prstGeom>
          <a:noFill/>
          <a:ln w="9525">
            <a:noFill/>
            <a:miter lim="800000"/>
            <a:headEnd/>
            <a:tailEnd/>
          </a:ln>
        </p:spPr>
        <p:txBody>
          <a:bodyPr>
            <a:spAutoFit/>
          </a:bodyPr>
          <a:lstStyle/>
          <a:p>
            <a:r>
              <a:rPr lang="en-US" sz="6600" b="1" dirty="0">
                <a:solidFill>
                  <a:schemeClr val="accent2">
                    <a:lumMod val="75000"/>
                  </a:schemeClr>
                </a:solidFill>
                <a:cs typeface="Arial" charset="0"/>
              </a:rPr>
              <a:t>C</a:t>
            </a:r>
          </a:p>
        </p:txBody>
      </p:sp>
      <p:sp>
        <p:nvSpPr>
          <p:cNvPr id="19" name="AutoShape 195"/>
          <p:cNvSpPr>
            <a:spLocks noChangeArrowheads="1"/>
          </p:cNvSpPr>
          <p:nvPr/>
        </p:nvSpPr>
        <p:spPr bwMode="auto">
          <a:xfrm>
            <a:off x="5956714" y="1906882"/>
            <a:ext cx="691290" cy="379441"/>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689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Business Case</a:t>
            </a:r>
            <a:endParaRPr lang="en-US" dirty="0"/>
          </a:p>
        </p:txBody>
      </p:sp>
      <p:sp>
        <p:nvSpPr>
          <p:cNvPr id="3" name="Content Placeholder 2"/>
          <p:cNvSpPr>
            <a:spLocks noGrp="1"/>
          </p:cNvSpPr>
          <p:nvPr>
            <p:ph idx="1"/>
          </p:nvPr>
        </p:nvSpPr>
        <p:spPr/>
        <p:txBody>
          <a:bodyPr/>
          <a:lstStyle/>
          <a:p>
            <a:pPr marL="0" indent="0">
              <a:buNone/>
            </a:pPr>
            <a:r>
              <a:rPr lang="en-US" dirty="0"/>
              <a:t>To develop the business case, answer the following questions:</a:t>
            </a:r>
          </a:p>
          <a:p>
            <a:pPr marL="800100" lvl="1" indent="-342900">
              <a:buFont typeface="Arial" panose="020B0604020202020204" pitchFamily="34" charset="0"/>
              <a:buChar char="•"/>
            </a:pPr>
            <a:r>
              <a:rPr lang="en-US" dirty="0" smtClean="0"/>
              <a:t>What </a:t>
            </a:r>
            <a:r>
              <a:rPr lang="en-US" dirty="0"/>
              <a:t>is </a:t>
            </a:r>
            <a:r>
              <a:rPr lang="en-US" dirty="0" smtClean="0"/>
              <a:t>the </a:t>
            </a:r>
            <a:r>
              <a:rPr lang="en-US" dirty="0"/>
              <a:t>purpose, the business reason for choosing </a:t>
            </a:r>
            <a:r>
              <a:rPr lang="en-US" dirty="0" smtClean="0"/>
              <a:t>this </a:t>
            </a:r>
            <a:r>
              <a:rPr lang="en-US" dirty="0"/>
              <a:t>issue?</a:t>
            </a:r>
          </a:p>
          <a:p>
            <a:pPr marL="800100" lvl="1" indent="-342900">
              <a:buFont typeface="Arial" panose="020B0604020202020204" pitchFamily="34" charset="0"/>
              <a:buChar char="•"/>
            </a:pPr>
            <a:r>
              <a:rPr lang="en-US" dirty="0" smtClean="0"/>
              <a:t>What </a:t>
            </a:r>
            <a:r>
              <a:rPr lang="en-US" dirty="0"/>
              <a:t>specific performance measure needs to be  	improved?   </a:t>
            </a:r>
          </a:p>
          <a:p>
            <a:pPr marL="800100" lvl="1" indent="-342900">
              <a:buFont typeface="Arial" panose="020B0604020202020204" pitchFamily="34" charset="0"/>
              <a:buChar char="•"/>
            </a:pPr>
            <a:r>
              <a:rPr lang="en-US" dirty="0" smtClean="0"/>
              <a:t>What </a:t>
            </a:r>
            <a:r>
              <a:rPr lang="en-US" dirty="0"/>
              <a:t>is the strategic, operational, historical or 	organizational context of the situation?</a:t>
            </a:r>
          </a:p>
          <a:p>
            <a:pPr marL="800100" lvl="1" indent="-342900">
              <a:buFont typeface="Arial" panose="020B0604020202020204" pitchFamily="34" charset="0"/>
              <a:buChar char="•"/>
            </a:pPr>
            <a:r>
              <a:rPr lang="en-US" dirty="0" smtClean="0"/>
              <a:t>Be </a:t>
            </a:r>
            <a:r>
              <a:rPr lang="en-US" dirty="0"/>
              <a:t>concise – draw pictures</a:t>
            </a:r>
          </a:p>
          <a:p>
            <a:endParaRPr lang="en-US" dirty="0"/>
          </a:p>
        </p:txBody>
      </p:sp>
    </p:spTree>
    <p:extLst>
      <p:ext uri="{BB962C8B-B14F-4D97-AF65-F5344CB8AC3E}">
        <p14:creationId xmlns:p14="http://schemas.microsoft.com/office/powerpoint/2010/main" val="31638507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Phase – Tollgate Questions</a:t>
            </a:r>
            <a:endParaRPr lang="en-US" dirty="0"/>
          </a:p>
        </p:txBody>
      </p:sp>
      <p:sp>
        <p:nvSpPr>
          <p:cNvPr id="3" name="Content Placeholder 2"/>
          <p:cNvSpPr>
            <a:spLocks noGrp="1"/>
          </p:cNvSpPr>
          <p:nvPr>
            <p:ph idx="1"/>
          </p:nvPr>
        </p:nvSpPr>
        <p:spPr/>
        <p:txBody>
          <a:bodyPr/>
          <a:lstStyle/>
          <a:p>
            <a:pPr marL="457200" indent="-457200">
              <a:lnSpc>
                <a:spcPct val="80000"/>
              </a:lnSpc>
              <a:buFont typeface="Arial" panose="020B0604020202020204" pitchFamily="34" charset="0"/>
              <a:buChar char="•"/>
            </a:pPr>
            <a:r>
              <a:rPr lang="en-US" dirty="0"/>
              <a:t>Do we have a control plan?</a:t>
            </a:r>
          </a:p>
          <a:p>
            <a:pPr marL="457200" indent="-457200">
              <a:lnSpc>
                <a:spcPct val="80000"/>
              </a:lnSpc>
              <a:buFont typeface="Arial" panose="020B0604020202020204" pitchFamily="34" charset="0"/>
              <a:buChar char="•"/>
            </a:pPr>
            <a:r>
              <a:rPr lang="en-US" dirty="0"/>
              <a:t>What metrics are we going to collect on an ongoing basis? How will those metrics fit into a dashboard?</a:t>
            </a:r>
          </a:p>
          <a:p>
            <a:pPr marL="457200" indent="-457200">
              <a:lnSpc>
                <a:spcPct val="80000"/>
              </a:lnSpc>
              <a:buFont typeface="Arial" panose="020B0604020202020204" pitchFamily="34" charset="0"/>
              <a:buChar char="•"/>
            </a:pPr>
            <a:r>
              <a:rPr lang="en-US" dirty="0"/>
              <a:t>Have we revised the FMEA post pilot? How quickly can we detect problems with the process? </a:t>
            </a:r>
          </a:p>
          <a:p>
            <a:pPr marL="457200" indent="-457200">
              <a:lnSpc>
                <a:spcPct val="80000"/>
              </a:lnSpc>
              <a:buFont typeface="Arial" panose="020B0604020202020204" pitchFamily="34" charset="0"/>
              <a:buChar char="•"/>
            </a:pPr>
            <a:r>
              <a:rPr lang="en-US" dirty="0"/>
              <a:t>Do we know if the process is stable after the improvements?</a:t>
            </a:r>
          </a:p>
          <a:p>
            <a:pPr marL="457200" indent="-457200">
              <a:lnSpc>
                <a:spcPct val="80000"/>
              </a:lnSpc>
              <a:buFont typeface="Arial" panose="020B0604020202020204" pitchFamily="34" charset="0"/>
              <a:buChar char="•"/>
            </a:pPr>
            <a:r>
              <a:rPr lang="en-US" dirty="0"/>
              <a:t>What standards have we created? Have we documented the standards?</a:t>
            </a:r>
          </a:p>
          <a:p>
            <a:pPr marL="457200" indent="-457200">
              <a:lnSpc>
                <a:spcPct val="80000"/>
              </a:lnSpc>
              <a:buFont typeface="Arial" panose="020B0604020202020204" pitchFamily="34" charset="0"/>
              <a:buChar char="•"/>
            </a:pPr>
            <a:r>
              <a:rPr lang="en-US" dirty="0"/>
              <a:t>Have we revised all procedures</a:t>
            </a:r>
            <a:r>
              <a:rPr lang="en-US" b="1" dirty="0"/>
              <a:t>?</a:t>
            </a:r>
          </a:p>
          <a:p>
            <a:endParaRPr lang="en-US" dirty="0"/>
          </a:p>
        </p:txBody>
      </p:sp>
    </p:spTree>
    <p:extLst>
      <p:ext uri="{BB962C8B-B14F-4D97-AF65-F5344CB8AC3E}">
        <p14:creationId xmlns:p14="http://schemas.microsoft.com/office/powerpoint/2010/main" val="16731522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Phase – Tollgate Questions</a:t>
            </a:r>
            <a:endParaRPr lang="en-US" dirty="0"/>
          </a:p>
        </p:txBody>
      </p:sp>
      <p:sp>
        <p:nvSpPr>
          <p:cNvPr id="3" name="Content Placeholder 2"/>
          <p:cNvSpPr>
            <a:spLocks noGrp="1"/>
          </p:cNvSpPr>
          <p:nvPr>
            <p:ph idx="1"/>
          </p:nvPr>
        </p:nvSpPr>
        <p:spPr/>
        <p:txBody>
          <a:bodyPr/>
          <a:lstStyle/>
          <a:p>
            <a:pPr marL="457200" indent="-457200">
              <a:lnSpc>
                <a:spcPct val="80000"/>
              </a:lnSpc>
              <a:buFont typeface="Arial" panose="020B0604020202020204" pitchFamily="34" charset="0"/>
              <a:buChar char="•"/>
            </a:pPr>
            <a:r>
              <a:rPr lang="en-US" dirty="0"/>
              <a:t>Have we engaged the process owner?</a:t>
            </a:r>
          </a:p>
          <a:p>
            <a:pPr marL="457200" indent="-457200">
              <a:lnSpc>
                <a:spcPct val="80000"/>
              </a:lnSpc>
              <a:buFont typeface="Arial" panose="020B0604020202020204" pitchFamily="34" charset="0"/>
              <a:buChar char="•"/>
            </a:pPr>
            <a:r>
              <a:rPr lang="en-US" dirty="0"/>
              <a:t>How will we conduct the handoff to the process owner?</a:t>
            </a:r>
          </a:p>
          <a:p>
            <a:pPr marL="457200" indent="-457200">
              <a:lnSpc>
                <a:spcPct val="80000"/>
              </a:lnSpc>
              <a:buFont typeface="Arial" panose="020B0604020202020204" pitchFamily="34" charset="0"/>
              <a:buChar char="•"/>
            </a:pPr>
            <a:r>
              <a:rPr lang="en-US" dirty="0"/>
              <a:t>How will we manage change?</a:t>
            </a:r>
          </a:p>
          <a:p>
            <a:pPr marL="457200" indent="-457200">
              <a:lnSpc>
                <a:spcPct val="80000"/>
              </a:lnSpc>
              <a:buFont typeface="Arial" panose="020B0604020202020204" pitchFamily="34" charset="0"/>
              <a:buChar char="•"/>
            </a:pPr>
            <a:r>
              <a:rPr lang="en-US" dirty="0"/>
              <a:t>How should we document the gained knowledge?</a:t>
            </a:r>
          </a:p>
          <a:p>
            <a:pPr marL="457200" indent="-457200">
              <a:lnSpc>
                <a:spcPct val="80000"/>
              </a:lnSpc>
              <a:buFont typeface="Arial" panose="020B0604020202020204" pitchFamily="34" charset="0"/>
              <a:buChar char="•"/>
            </a:pPr>
            <a:r>
              <a:rPr lang="en-US" dirty="0"/>
              <a:t>Who do we have to communicate? When and How?</a:t>
            </a:r>
          </a:p>
          <a:p>
            <a:pPr marL="457200" indent="-457200">
              <a:lnSpc>
                <a:spcPct val="80000"/>
              </a:lnSpc>
              <a:buFont typeface="Arial" panose="020B0604020202020204" pitchFamily="34" charset="0"/>
              <a:buChar char="•"/>
            </a:pPr>
            <a:r>
              <a:rPr lang="en-US" dirty="0"/>
              <a:t>Can some best practices be identified? Can those be teed up for future adoption?</a:t>
            </a:r>
          </a:p>
          <a:p>
            <a:pPr marL="457200" indent="-457200">
              <a:lnSpc>
                <a:spcPct val="80000"/>
              </a:lnSpc>
              <a:buFont typeface="Arial" panose="020B0604020202020204" pitchFamily="34" charset="0"/>
              <a:buChar char="•"/>
            </a:pPr>
            <a:r>
              <a:rPr lang="en-US" dirty="0"/>
              <a:t>Can we find future projects based on issues we did not address here?</a:t>
            </a:r>
          </a:p>
          <a:p>
            <a:endParaRPr lang="en-US" dirty="0"/>
          </a:p>
        </p:txBody>
      </p:sp>
    </p:spTree>
    <p:extLst>
      <p:ext uri="{BB962C8B-B14F-4D97-AF65-F5344CB8AC3E}">
        <p14:creationId xmlns:p14="http://schemas.microsoft.com/office/powerpoint/2010/main" val="35874775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Achieving Operational Excellence</a:t>
            </a:r>
            <a:endParaRPr lang="en-US" dirty="0"/>
          </a:p>
        </p:txBody>
      </p:sp>
      <p:grpSp>
        <p:nvGrpSpPr>
          <p:cNvPr id="4" name="Group 13"/>
          <p:cNvGrpSpPr>
            <a:grpSpLocks/>
          </p:cNvGrpSpPr>
          <p:nvPr/>
        </p:nvGrpSpPr>
        <p:grpSpPr bwMode="auto">
          <a:xfrm>
            <a:off x="514350" y="1481138"/>
            <a:ext cx="8288338" cy="4408487"/>
            <a:chOff x="324" y="933"/>
            <a:chExt cx="5221" cy="2777"/>
          </a:xfrm>
        </p:grpSpPr>
        <p:sp>
          <p:nvSpPr>
            <p:cNvPr id="5" name="Text Box 14"/>
            <p:cNvSpPr txBox="1">
              <a:spLocks noChangeArrowheads="1"/>
            </p:cNvSpPr>
            <p:nvPr/>
          </p:nvSpPr>
          <p:spPr bwMode="auto">
            <a:xfrm>
              <a:off x="1746" y="1179"/>
              <a:ext cx="2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i="1"/>
                <a:t>3. Leader Standard Work</a:t>
              </a:r>
            </a:p>
          </p:txBody>
        </p:sp>
        <p:sp>
          <p:nvSpPr>
            <p:cNvPr id="6" name="Text Box 16"/>
            <p:cNvSpPr txBox="1">
              <a:spLocks noChangeArrowheads="1"/>
            </p:cNvSpPr>
            <p:nvPr/>
          </p:nvSpPr>
          <p:spPr bwMode="auto">
            <a:xfrm>
              <a:off x="324" y="2208"/>
              <a:ext cx="130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i="1"/>
                <a:t>2. Standard </a:t>
              </a:r>
              <a:br>
                <a:rPr lang="en-US" i="1"/>
              </a:br>
              <a:r>
                <a:rPr lang="en-US" i="1"/>
                <a:t>(Visual)</a:t>
              </a:r>
            </a:p>
            <a:p>
              <a:r>
                <a:rPr lang="en-US" i="1"/>
                <a:t>Accountability</a:t>
              </a:r>
              <a:endParaRPr lang="en-US" sz="1800"/>
            </a:p>
          </p:txBody>
        </p:sp>
        <p:sp>
          <p:nvSpPr>
            <p:cNvPr id="7" name="Text Box 19"/>
            <p:cNvSpPr txBox="1">
              <a:spLocks noChangeArrowheads="1"/>
            </p:cNvSpPr>
            <p:nvPr/>
          </p:nvSpPr>
          <p:spPr bwMode="auto">
            <a:xfrm>
              <a:off x="2084" y="933"/>
              <a:ext cx="15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sz="2000"/>
                <a:t>(Sustained behavior)</a:t>
              </a:r>
            </a:p>
          </p:txBody>
        </p:sp>
        <p:sp>
          <p:nvSpPr>
            <p:cNvPr id="8" name="Text Box 21"/>
            <p:cNvSpPr txBox="1">
              <a:spLocks noChangeArrowheads="1"/>
            </p:cNvSpPr>
            <p:nvPr/>
          </p:nvSpPr>
          <p:spPr bwMode="auto">
            <a:xfrm>
              <a:off x="324" y="1899"/>
              <a:ext cx="11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sz="2000"/>
                <a:t>(Improvement)</a:t>
              </a:r>
            </a:p>
          </p:txBody>
        </p:sp>
        <p:pic>
          <p:nvPicPr>
            <p:cNvPr id="9" name="Picture 7" descr="MannLogo2-hire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 y="1500"/>
              <a:ext cx="2610"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0"/>
            <p:cNvSpPr txBox="1">
              <a:spLocks noChangeArrowheads="1"/>
            </p:cNvSpPr>
            <p:nvPr/>
          </p:nvSpPr>
          <p:spPr bwMode="auto">
            <a:xfrm>
              <a:off x="3916" y="2747"/>
              <a:ext cx="14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sz="2000"/>
                <a:t>(Frequent focus on</a:t>
              </a:r>
            </a:p>
            <a:p>
              <a:r>
                <a:rPr lang="en-US" sz="2000"/>
                <a:t>process health)</a:t>
              </a:r>
            </a:p>
          </p:txBody>
        </p:sp>
        <p:sp>
          <p:nvSpPr>
            <p:cNvPr id="11" name="Text Box 15"/>
            <p:cNvSpPr txBox="1">
              <a:spLocks noChangeArrowheads="1"/>
            </p:cNvSpPr>
            <p:nvPr/>
          </p:nvSpPr>
          <p:spPr bwMode="auto">
            <a:xfrm>
              <a:off x="3746" y="3216"/>
              <a:ext cx="17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i="1"/>
                <a:t>1. Visual Controls</a:t>
              </a:r>
              <a:endParaRPr lang="en-US" sz="1800"/>
            </a:p>
          </p:txBody>
        </p:sp>
        <p:sp>
          <p:nvSpPr>
            <p:cNvPr id="12" name="Text Box 17"/>
            <p:cNvSpPr txBox="1">
              <a:spLocks noChangeArrowheads="1"/>
            </p:cNvSpPr>
            <p:nvPr/>
          </p:nvSpPr>
          <p:spPr bwMode="auto">
            <a:xfrm>
              <a:off x="2319" y="2234"/>
              <a:ext cx="104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sz="3200"/>
                <a:t>Process</a:t>
              </a:r>
            </a:p>
            <a:p>
              <a:pPr algn="ctr"/>
              <a:r>
                <a:rPr lang="en-US" sz="3200"/>
                <a:t>Focus!</a:t>
              </a:r>
              <a:endParaRPr lang="en-US" sz="4000">
                <a:latin typeface="Calibri" pitchFamily="34" charset="0"/>
              </a:endParaRPr>
            </a:p>
          </p:txBody>
        </p:sp>
        <p:sp>
          <p:nvSpPr>
            <p:cNvPr id="13" name="Oval 11"/>
            <p:cNvSpPr>
              <a:spLocks noChangeAspect="1" noChangeArrowheads="1"/>
            </p:cNvSpPr>
            <p:nvPr/>
          </p:nvSpPr>
          <p:spPr bwMode="auto">
            <a:xfrm>
              <a:off x="2261" y="2008"/>
              <a:ext cx="1123" cy="1123"/>
            </a:xfrm>
            <a:prstGeom prst="ellipse">
              <a:avLst/>
            </a:prstGeom>
            <a:noFill/>
            <a:ln w="38100">
              <a:solidFill>
                <a:srgbClr val="AB053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 name="TextBox 13"/>
          <p:cNvSpPr txBox="1"/>
          <p:nvPr/>
        </p:nvSpPr>
        <p:spPr>
          <a:xfrm>
            <a:off x="4594225" y="6223556"/>
            <a:ext cx="3993401" cy="369332"/>
          </a:xfrm>
          <a:prstGeom prst="rect">
            <a:avLst/>
          </a:prstGeom>
          <a:noFill/>
        </p:spPr>
        <p:txBody>
          <a:bodyPr wrap="none" rtlCol="0">
            <a:spAutoFit/>
          </a:bodyPr>
          <a:lstStyle/>
          <a:p>
            <a:r>
              <a:rPr lang="en-US" dirty="0" smtClean="0"/>
              <a:t>Creating a Lean Culture, David Mann</a:t>
            </a:r>
            <a:endParaRPr lang="en-US" dirty="0"/>
          </a:p>
        </p:txBody>
      </p:sp>
    </p:spTree>
    <p:extLst>
      <p:ext uri="{BB962C8B-B14F-4D97-AF65-F5344CB8AC3E}">
        <p14:creationId xmlns:p14="http://schemas.microsoft.com/office/powerpoint/2010/main" val="3428618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Achieving Operational Excellence</a:t>
            </a:r>
            <a:endParaRPr lang="en-US" dirty="0"/>
          </a:p>
        </p:txBody>
      </p:sp>
      <p:sp>
        <p:nvSpPr>
          <p:cNvPr id="4" name="Rectangle 2"/>
          <p:cNvSpPr>
            <a:spLocks noChangeArrowheads="1"/>
          </p:cNvSpPr>
          <p:nvPr/>
        </p:nvSpPr>
        <p:spPr bwMode="auto">
          <a:xfrm>
            <a:off x="228600" y="5867400"/>
            <a:ext cx="685800" cy="914400"/>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grpSp>
        <p:nvGrpSpPr>
          <p:cNvPr id="5" name="Group 4"/>
          <p:cNvGrpSpPr>
            <a:grpSpLocks/>
          </p:cNvGrpSpPr>
          <p:nvPr/>
        </p:nvGrpSpPr>
        <p:grpSpPr bwMode="auto">
          <a:xfrm>
            <a:off x="304800" y="1524000"/>
            <a:ext cx="2057400" cy="914400"/>
            <a:chOff x="1440" y="1200"/>
            <a:chExt cx="1296" cy="576"/>
          </a:xfrm>
        </p:grpSpPr>
        <p:sp>
          <p:nvSpPr>
            <p:cNvPr id="6" name="Rectangle 5"/>
            <p:cNvSpPr>
              <a:spLocks noChangeArrowheads="1"/>
            </p:cNvSpPr>
            <p:nvPr/>
          </p:nvSpPr>
          <p:spPr bwMode="auto">
            <a:xfrm>
              <a:off x="1440" y="1200"/>
              <a:ext cx="1296" cy="576"/>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grpSp>
          <p:nvGrpSpPr>
            <p:cNvPr id="7" name="Group 6"/>
            <p:cNvGrpSpPr>
              <a:grpSpLocks/>
            </p:cNvGrpSpPr>
            <p:nvPr/>
          </p:nvGrpSpPr>
          <p:grpSpPr bwMode="auto">
            <a:xfrm>
              <a:off x="1680" y="1392"/>
              <a:ext cx="288" cy="192"/>
              <a:chOff x="1872" y="1392"/>
              <a:chExt cx="288" cy="192"/>
            </a:xfrm>
          </p:grpSpPr>
          <p:sp>
            <p:nvSpPr>
              <p:cNvPr id="23" name="Rectangle 7"/>
              <p:cNvSpPr>
                <a:spLocks noChangeArrowheads="1"/>
              </p:cNvSpPr>
              <p:nvPr/>
            </p:nvSpPr>
            <p:spPr bwMode="auto">
              <a:xfrm>
                <a:off x="1872" y="1392"/>
                <a:ext cx="288" cy="192"/>
              </a:xfrm>
              <a:prstGeom prst="rect">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8"/>
              <p:cNvSpPr>
                <a:spLocks noChangeShapeType="1"/>
              </p:cNvSpPr>
              <p:nvPr/>
            </p:nvSpPr>
            <p:spPr bwMode="auto">
              <a:xfrm flipV="1">
                <a:off x="1872" y="1392"/>
                <a:ext cx="288" cy="192"/>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9"/>
              <p:cNvSpPr>
                <a:spLocks noChangeShapeType="1"/>
              </p:cNvSpPr>
              <p:nvPr/>
            </p:nvSpPr>
            <p:spPr bwMode="auto">
              <a:xfrm>
                <a:off x="1872" y="1392"/>
                <a:ext cx="288" cy="192"/>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Box 10"/>
            <p:cNvSpPr txBox="1">
              <a:spLocks noChangeArrowheads="1"/>
            </p:cNvSpPr>
            <p:nvPr/>
          </p:nvSpPr>
          <p:spPr bwMode="auto">
            <a:xfrm>
              <a:off x="1632" y="1621"/>
              <a:ext cx="382" cy="15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rPr>
                <a:t>Results</a:t>
              </a:r>
            </a:p>
          </p:txBody>
        </p:sp>
        <p:sp>
          <p:nvSpPr>
            <p:cNvPr id="9" name="Text Box 11"/>
            <p:cNvSpPr txBox="1">
              <a:spLocks noChangeArrowheads="1"/>
            </p:cNvSpPr>
            <p:nvPr/>
          </p:nvSpPr>
          <p:spPr bwMode="auto">
            <a:xfrm rot="-5400000">
              <a:off x="1328" y="1414"/>
              <a:ext cx="474" cy="15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rPr>
                <a:t>Strategies</a:t>
              </a:r>
            </a:p>
          </p:txBody>
        </p:sp>
        <p:sp>
          <p:nvSpPr>
            <p:cNvPr id="10" name="Text Box 12"/>
            <p:cNvSpPr txBox="1">
              <a:spLocks noChangeArrowheads="1"/>
            </p:cNvSpPr>
            <p:nvPr/>
          </p:nvSpPr>
          <p:spPr bwMode="auto">
            <a:xfrm>
              <a:off x="1632" y="1200"/>
              <a:ext cx="369" cy="15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rPr>
                <a:t>Tactics</a:t>
              </a:r>
            </a:p>
          </p:txBody>
        </p:sp>
        <p:sp>
          <p:nvSpPr>
            <p:cNvPr id="11" name="Text Box 13"/>
            <p:cNvSpPr txBox="1">
              <a:spLocks noChangeArrowheads="1"/>
            </p:cNvSpPr>
            <p:nvPr/>
          </p:nvSpPr>
          <p:spPr bwMode="auto">
            <a:xfrm rot="-5400000">
              <a:off x="1891" y="1449"/>
              <a:ext cx="404" cy="154"/>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rPr>
                <a:t>Process</a:t>
              </a:r>
            </a:p>
          </p:txBody>
        </p:sp>
        <p:sp>
          <p:nvSpPr>
            <p:cNvPr id="12" name="Line 14"/>
            <p:cNvSpPr>
              <a:spLocks noChangeShapeType="1"/>
            </p:cNvSpPr>
            <p:nvPr/>
          </p:nvSpPr>
          <p:spPr bwMode="auto">
            <a:xfrm flipV="1">
              <a:off x="2256" y="120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15"/>
            <p:cNvSpPr>
              <a:spLocks noChangeShapeType="1"/>
            </p:cNvSpPr>
            <p:nvPr/>
          </p:nvSpPr>
          <p:spPr bwMode="auto">
            <a:xfrm flipV="1">
              <a:off x="2352" y="120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Line 16"/>
            <p:cNvSpPr>
              <a:spLocks noChangeShapeType="1"/>
            </p:cNvSpPr>
            <p:nvPr/>
          </p:nvSpPr>
          <p:spPr bwMode="auto">
            <a:xfrm flipV="1">
              <a:off x="2448" y="120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Line 17"/>
            <p:cNvSpPr>
              <a:spLocks noChangeShapeType="1"/>
            </p:cNvSpPr>
            <p:nvPr/>
          </p:nvSpPr>
          <p:spPr bwMode="auto">
            <a:xfrm flipV="1">
              <a:off x="2544" y="120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Line 18"/>
            <p:cNvSpPr>
              <a:spLocks noChangeShapeType="1"/>
            </p:cNvSpPr>
            <p:nvPr/>
          </p:nvSpPr>
          <p:spPr bwMode="auto">
            <a:xfrm flipV="1">
              <a:off x="2640" y="120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Line 19"/>
            <p:cNvSpPr>
              <a:spLocks noChangeShapeType="1"/>
            </p:cNvSpPr>
            <p:nvPr/>
          </p:nvSpPr>
          <p:spPr bwMode="auto">
            <a:xfrm>
              <a:off x="2256" y="1248"/>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Line 20"/>
            <p:cNvSpPr>
              <a:spLocks noChangeShapeType="1"/>
            </p:cNvSpPr>
            <p:nvPr/>
          </p:nvSpPr>
          <p:spPr bwMode="auto">
            <a:xfrm>
              <a:off x="2256" y="1296"/>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21"/>
            <p:cNvSpPr>
              <a:spLocks noChangeShapeType="1"/>
            </p:cNvSpPr>
            <p:nvPr/>
          </p:nvSpPr>
          <p:spPr bwMode="auto">
            <a:xfrm>
              <a:off x="2256" y="1344"/>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Line 22"/>
            <p:cNvSpPr>
              <a:spLocks noChangeShapeType="1"/>
            </p:cNvSpPr>
            <p:nvPr/>
          </p:nvSpPr>
          <p:spPr bwMode="auto">
            <a:xfrm>
              <a:off x="2256" y="1632"/>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Line 23"/>
            <p:cNvSpPr>
              <a:spLocks noChangeShapeType="1"/>
            </p:cNvSpPr>
            <p:nvPr/>
          </p:nvSpPr>
          <p:spPr bwMode="auto">
            <a:xfrm>
              <a:off x="2256" y="1680"/>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Line 24"/>
            <p:cNvSpPr>
              <a:spLocks noChangeShapeType="1"/>
            </p:cNvSpPr>
            <p:nvPr/>
          </p:nvSpPr>
          <p:spPr bwMode="auto">
            <a:xfrm>
              <a:off x="2256" y="1728"/>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 name="Group 77"/>
          <p:cNvGrpSpPr>
            <a:grpSpLocks/>
          </p:cNvGrpSpPr>
          <p:nvPr/>
        </p:nvGrpSpPr>
        <p:grpSpPr bwMode="auto">
          <a:xfrm>
            <a:off x="228600" y="2971800"/>
            <a:ext cx="2057400" cy="917575"/>
            <a:chOff x="1536" y="2016"/>
            <a:chExt cx="1296" cy="578"/>
          </a:xfrm>
        </p:grpSpPr>
        <p:sp>
          <p:nvSpPr>
            <p:cNvPr id="27" name="Rectangle 78"/>
            <p:cNvSpPr>
              <a:spLocks noChangeArrowheads="1"/>
            </p:cNvSpPr>
            <p:nvPr/>
          </p:nvSpPr>
          <p:spPr bwMode="auto">
            <a:xfrm>
              <a:off x="1536" y="2016"/>
              <a:ext cx="1296" cy="576"/>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28" name="Rectangle 79"/>
            <p:cNvSpPr>
              <a:spLocks noChangeArrowheads="1"/>
            </p:cNvSpPr>
            <p:nvPr/>
          </p:nvSpPr>
          <p:spPr bwMode="auto">
            <a:xfrm>
              <a:off x="1632" y="2304"/>
              <a:ext cx="96" cy="96"/>
            </a:xfrm>
            <a:prstGeom prst="rect">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AutoShape 80"/>
            <p:cNvSpPr>
              <a:spLocks noChangeArrowheads="1"/>
            </p:cNvSpPr>
            <p:nvPr/>
          </p:nvSpPr>
          <p:spPr bwMode="auto">
            <a:xfrm>
              <a:off x="1872" y="2304"/>
              <a:ext cx="48" cy="96"/>
            </a:xfrm>
            <a:prstGeom prst="triangle">
              <a:avLst>
                <a:gd name="adj" fmla="val 50000"/>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81"/>
            <p:cNvSpPr>
              <a:spLocks noChangeArrowheads="1"/>
            </p:cNvSpPr>
            <p:nvPr/>
          </p:nvSpPr>
          <p:spPr bwMode="auto">
            <a:xfrm>
              <a:off x="2016" y="2304"/>
              <a:ext cx="96" cy="96"/>
            </a:xfrm>
            <a:prstGeom prst="rect">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82"/>
            <p:cNvSpPr>
              <a:spLocks noChangeArrowheads="1"/>
            </p:cNvSpPr>
            <p:nvPr/>
          </p:nvSpPr>
          <p:spPr bwMode="auto">
            <a:xfrm>
              <a:off x="2400" y="2304"/>
              <a:ext cx="96" cy="96"/>
            </a:xfrm>
            <a:prstGeom prst="rect">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83"/>
            <p:cNvSpPr>
              <a:spLocks noChangeArrowheads="1"/>
            </p:cNvSpPr>
            <p:nvPr/>
          </p:nvSpPr>
          <p:spPr bwMode="auto">
            <a:xfrm>
              <a:off x="2112" y="2064"/>
              <a:ext cx="96" cy="96"/>
            </a:xfrm>
            <a:prstGeom prst="rect">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AutoShape 84"/>
            <p:cNvSpPr>
              <a:spLocks noChangeArrowheads="1"/>
            </p:cNvSpPr>
            <p:nvPr/>
          </p:nvSpPr>
          <p:spPr bwMode="auto">
            <a:xfrm>
              <a:off x="2256" y="2304"/>
              <a:ext cx="48" cy="96"/>
            </a:xfrm>
            <a:prstGeom prst="triangle">
              <a:avLst>
                <a:gd name="adj" fmla="val 50000"/>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AutoShape 85"/>
            <p:cNvSpPr>
              <a:spLocks noChangeArrowheads="1"/>
            </p:cNvSpPr>
            <p:nvPr/>
          </p:nvSpPr>
          <p:spPr bwMode="auto">
            <a:xfrm>
              <a:off x="2592" y="2304"/>
              <a:ext cx="48" cy="96"/>
            </a:xfrm>
            <a:prstGeom prst="triangle">
              <a:avLst>
                <a:gd name="adj" fmla="val 50000"/>
              </a:avLst>
            </a:prstGeom>
            <a:solidFill>
              <a:srgbClr val="BBE0E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Line 86"/>
            <p:cNvSpPr>
              <a:spLocks noChangeShapeType="1"/>
            </p:cNvSpPr>
            <p:nvPr/>
          </p:nvSpPr>
          <p:spPr bwMode="auto">
            <a:xfrm flipH="1">
              <a:off x="1632" y="2160"/>
              <a:ext cx="480" cy="144"/>
            </a:xfrm>
            <a:prstGeom prst="line">
              <a:avLst/>
            </a:prstGeom>
            <a:noFill/>
            <a:ln w="9525">
              <a:solidFill>
                <a:srgbClr val="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Line 87"/>
            <p:cNvSpPr>
              <a:spLocks noChangeShapeType="1"/>
            </p:cNvSpPr>
            <p:nvPr/>
          </p:nvSpPr>
          <p:spPr bwMode="auto">
            <a:xfrm flipH="1">
              <a:off x="2112" y="2160"/>
              <a:ext cx="48" cy="144"/>
            </a:xfrm>
            <a:prstGeom prst="line">
              <a:avLst/>
            </a:prstGeom>
            <a:noFill/>
            <a:ln w="9525">
              <a:solidFill>
                <a:srgbClr val="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Line 88"/>
            <p:cNvSpPr>
              <a:spLocks noChangeShapeType="1"/>
            </p:cNvSpPr>
            <p:nvPr/>
          </p:nvSpPr>
          <p:spPr bwMode="auto">
            <a:xfrm>
              <a:off x="2208" y="2160"/>
              <a:ext cx="240" cy="144"/>
            </a:xfrm>
            <a:prstGeom prst="line">
              <a:avLst/>
            </a:prstGeom>
            <a:noFill/>
            <a:ln w="9525">
              <a:solidFill>
                <a:srgbClr val="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 Box 89"/>
            <p:cNvSpPr txBox="1">
              <a:spLocks noChangeArrowheads="1"/>
            </p:cNvSpPr>
            <p:nvPr/>
          </p:nvSpPr>
          <p:spPr bwMode="auto">
            <a:xfrm>
              <a:off x="1869" y="2421"/>
              <a:ext cx="723" cy="173"/>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Value Stream </a:t>
              </a:r>
            </a:p>
          </p:txBody>
        </p:sp>
      </p:grpSp>
      <p:grpSp>
        <p:nvGrpSpPr>
          <p:cNvPr id="39" name="Group 103"/>
          <p:cNvGrpSpPr>
            <a:grpSpLocks/>
          </p:cNvGrpSpPr>
          <p:nvPr/>
        </p:nvGrpSpPr>
        <p:grpSpPr bwMode="auto">
          <a:xfrm>
            <a:off x="304800" y="4419600"/>
            <a:ext cx="2438400" cy="1219200"/>
            <a:chOff x="2928" y="2880"/>
            <a:chExt cx="1536" cy="768"/>
          </a:xfrm>
        </p:grpSpPr>
        <p:grpSp>
          <p:nvGrpSpPr>
            <p:cNvPr id="40" name="Group 104"/>
            <p:cNvGrpSpPr>
              <a:grpSpLocks/>
            </p:cNvGrpSpPr>
            <p:nvPr/>
          </p:nvGrpSpPr>
          <p:grpSpPr bwMode="auto">
            <a:xfrm>
              <a:off x="2928" y="2880"/>
              <a:ext cx="1344" cy="576"/>
              <a:chOff x="2928" y="2880"/>
              <a:chExt cx="1344" cy="576"/>
            </a:xfrm>
          </p:grpSpPr>
          <p:sp>
            <p:nvSpPr>
              <p:cNvPr id="65" name="Rectangle 105"/>
              <p:cNvSpPr>
                <a:spLocks noChangeArrowheads="1"/>
              </p:cNvSpPr>
              <p:nvPr/>
            </p:nvSpPr>
            <p:spPr bwMode="auto">
              <a:xfrm>
                <a:off x="2928" y="2880"/>
                <a:ext cx="1344" cy="576"/>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66" name="Line 106"/>
              <p:cNvSpPr>
                <a:spLocks noChangeShapeType="1"/>
              </p:cNvSpPr>
              <p:nvPr/>
            </p:nvSpPr>
            <p:spPr bwMode="auto">
              <a:xfrm>
                <a:off x="3600" y="288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Line 107"/>
              <p:cNvSpPr>
                <a:spLocks noChangeShapeType="1"/>
              </p:cNvSpPr>
              <p:nvPr/>
            </p:nvSpPr>
            <p:spPr bwMode="auto">
              <a:xfrm>
                <a:off x="2928" y="307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Line 108"/>
              <p:cNvSpPr>
                <a:spLocks noChangeShapeType="1"/>
              </p:cNvSpPr>
              <p:nvPr/>
            </p:nvSpPr>
            <p:spPr bwMode="auto">
              <a:xfrm>
                <a:off x="2928" y="331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Line 109"/>
              <p:cNvSpPr>
                <a:spLocks noChangeShapeType="1"/>
              </p:cNvSpPr>
              <p:nvPr/>
            </p:nvSpPr>
            <p:spPr bwMode="auto">
              <a:xfrm>
                <a:off x="3600" y="3168"/>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Line 110"/>
              <p:cNvSpPr>
                <a:spLocks noChangeShapeType="1"/>
              </p:cNvSpPr>
              <p:nvPr/>
            </p:nvSpPr>
            <p:spPr bwMode="auto">
              <a:xfrm>
                <a:off x="3792"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Line 111"/>
              <p:cNvSpPr>
                <a:spLocks noChangeShapeType="1"/>
              </p:cNvSpPr>
              <p:nvPr/>
            </p:nvSpPr>
            <p:spPr bwMode="auto">
              <a:xfrm>
                <a:off x="3792" y="3264"/>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Line 112"/>
              <p:cNvSpPr>
                <a:spLocks noChangeShapeType="1"/>
              </p:cNvSpPr>
              <p:nvPr/>
            </p:nvSpPr>
            <p:spPr bwMode="auto">
              <a:xfrm>
                <a:off x="3888"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Line 113"/>
              <p:cNvSpPr>
                <a:spLocks noChangeShapeType="1"/>
              </p:cNvSpPr>
              <p:nvPr/>
            </p:nvSpPr>
            <p:spPr bwMode="auto">
              <a:xfrm>
                <a:off x="3984"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Line 114"/>
              <p:cNvSpPr>
                <a:spLocks noChangeShapeType="1"/>
              </p:cNvSpPr>
              <p:nvPr/>
            </p:nvSpPr>
            <p:spPr bwMode="auto">
              <a:xfrm>
                <a:off x="4176"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Text Box 115"/>
              <p:cNvSpPr txBox="1">
                <a:spLocks noChangeArrowheads="1"/>
              </p:cNvSpPr>
              <p:nvPr/>
            </p:nvSpPr>
            <p:spPr bwMode="auto">
              <a:xfrm>
                <a:off x="2966" y="2880"/>
                <a:ext cx="253" cy="19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A3</a:t>
                </a:r>
              </a:p>
            </p:txBody>
          </p:sp>
        </p:grpSp>
        <p:grpSp>
          <p:nvGrpSpPr>
            <p:cNvPr id="41" name="Group 116"/>
            <p:cNvGrpSpPr>
              <a:grpSpLocks/>
            </p:cNvGrpSpPr>
            <p:nvPr/>
          </p:nvGrpSpPr>
          <p:grpSpPr bwMode="auto">
            <a:xfrm>
              <a:off x="3024" y="2976"/>
              <a:ext cx="1344" cy="576"/>
              <a:chOff x="2928" y="2880"/>
              <a:chExt cx="1344" cy="576"/>
            </a:xfrm>
          </p:grpSpPr>
          <p:sp>
            <p:nvSpPr>
              <p:cNvPr id="54" name="Rectangle 117"/>
              <p:cNvSpPr>
                <a:spLocks noChangeArrowheads="1"/>
              </p:cNvSpPr>
              <p:nvPr/>
            </p:nvSpPr>
            <p:spPr bwMode="auto">
              <a:xfrm>
                <a:off x="2928" y="2880"/>
                <a:ext cx="1344" cy="576"/>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55" name="Line 118"/>
              <p:cNvSpPr>
                <a:spLocks noChangeShapeType="1"/>
              </p:cNvSpPr>
              <p:nvPr/>
            </p:nvSpPr>
            <p:spPr bwMode="auto">
              <a:xfrm>
                <a:off x="3600" y="288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ine 119"/>
              <p:cNvSpPr>
                <a:spLocks noChangeShapeType="1"/>
              </p:cNvSpPr>
              <p:nvPr/>
            </p:nvSpPr>
            <p:spPr bwMode="auto">
              <a:xfrm>
                <a:off x="2928" y="307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Line 120"/>
              <p:cNvSpPr>
                <a:spLocks noChangeShapeType="1"/>
              </p:cNvSpPr>
              <p:nvPr/>
            </p:nvSpPr>
            <p:spPr bwMode="auto">
              <a:xfrm>
                <a:off x="2928" y="331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Line 121"/>
              <p:cNvSpPr>
                <a:spLocks noChangeShapeType="1"/>
              </p:cNvSpPr>
              <p:nvPr/>
            </p:nvSpPr>
            <p:spPr bwMode="auto">
              <a:xfrm>
                <a:off x="3600" y="3168"/>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Line 122"/>
              <p:cNvSpPr>
                <a:spLocks noChangeShapeType="1"/>
              </p:cNvSpPr>
              <p:nvPr/>
            </p:nvSpPr>
            <p:spPr bwMode="auto">
              <a:xfrm>
                <a:off x="3792"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Line 123"/>
              <p:cNvSpPr>
                <a:spLocks noChangeShapeType="1"/>
              </p:cNvSpPr>
              <p:nvPr/>
            </p:nvSpPr>
            <p:spPr bwMode="auto">
              <a:xfrm>
                <a:off x="3792" y="3264"/>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Line 124"/>
              <p:cNvSpPr>
                <a:spLocks noChangeShapeType="1"/>
              </p:cNvSpPr>
              <p:nvPr/>
            </p:nvSpPr>
            <p:spPr bwMode="auto">
              <a:xfrm>
                <a:off x="3888"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Line 125"/>
              <p:cNvSpPr>
                <a:spLocks noChangeShapeType="1"/>
              </p:cNvSpPr>
              <p:nvPr/>
            </p:nvSpPr>
            <p:spPr bwMode="auto">
              <a:xfrm>
                <a:off x="3984"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Line 126"/>
              <p:cNvSpPr>
                <a:spLocks noChangeShapeType="1"/>
              </p:cNvSpPr>
              <p:nvPr/>
            </p:nvSpPr>
            <p:spPr bwMode="auto">
              <a:xfrm>
                <a:off x="4176"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Text Box 127"/>
              <p:cNvSpPr txBox="1">
                <a:spLocks noChangeArrowheads="1"/>
              </p:cNvSpPr>
              <p:nvPr/>
            </p:nvSpPr>
            <p:spPr bwMode="auto">
              <a:xfrm>
                <a:off x="2966" y="2880"/>
                <a:ext cx="253" cy="19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A3</a:t>
                </a:r>
              </a:p>
            </p:txBody>
          </p:sp>
        </p:grpSp>
        <p:grpSp>
          <p:nvGrpSpPr>
            <p:cNvPr id="42" name="Group 128"/>
            <p:cNvGrpSpPr>
              <a:grpSpLocks/>
            </p:cNvGrpSpPr>
            <p:nvPr/>
          </p:nvGrpSpPr>
          <p:grpSpPr bwMode="auto">
            <a:xfrm>
              <a:off x="3120" y="3072"/>
              <a:ext cx="1344" cy="576"/>
              <a:chOff x="2928" y="2880"/>
              <a:chExt cx="1344" cy="576"/>
            </a:xfrm>
          </p:grpSpPr>
          <p:sp>
            <p:nvSpPr>
              <p:cNvPr id="43" name="Rectangle 129"/>
              <p:cNvSpPr>
                <a:spLocks noChangeArrowheads="1"/>
              </p:cNvSpPr>
              <p:nvPr/>
            </p:nvSpPr>
            <p:spPr bwMode="auto">
              <a:xfrm>
                <a:off x="2928" y="2880"/>
                <a:ext cx="1344" cy="576"/>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44" name="Line 130"/>
              <p:cNvSpPr>
                <a:spLocks noChangeShapeType="1"/>
              </p:cNvSpPr>
              <p:nvPr/>
            </p:nvSpPr>
            <p:spPr bwMode="auto">
              <a:xfrm>
                <a:off x="3600" y="2880"/>
                <a:ext cx="0" cy="576"/>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Line 131"/>
              <p:cNvSpPr>
                <a:spLocks noChangeShapeType="1"/>
              </p:cNvSpPr>
              <p:nvPr/>
            </p:nvSpPr>
            <p:spPr bwMode="auto">
              <a:xfrm>
                <a:off x="2928" y="307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Line 132"/>
              <p:cNvSpPr>
                <a:spLocks noChangeShapeType="1"/>
              </p:cNvSpPr>
              <p:nvPr/>
            </p:nvSpPr>
            <p:spPr bwMode="auto">
              <a:xfrm>
                <a:off x="2928" y="3312"/>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Line 133"/>
              <p:cNvSpPr>
                <a:spLocks noChangeShapeType="1"/>
              </p:cNvSpPr>
              <p:nvPr/>
            </p:nvSpPr>
            <p:spPr bwMode="auto">
              <a:xfrm>
                <a:off x="3600" y="3168"/>
                <a:ext cx="672"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Line 134"/>
              <p:cNvSpPr>
                <a:spLocks noChangeShapeType="1"/>
              </p:cNvSpPr>
              <p:nvPr/>
            </p:nvSpPr>
            <p:spPr bwMode="auto">
              <a:xfrm>
                <a:off x="3792"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Line 135"/>
              <p:cNvSpPr>
                <a:spLocks noChangeShapeType="1"/>
              </p:cNvSpPr>
              <p:nvPr/>
            </p:nvSpPr>
            <p:spPr bwMode="auto">
              <a:xfrm>
                <a:off x="3792" y="3264"/>
                <a:ext cx="48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Line 136"/>
              <p:cNvSpPr>
                <a:spLocks noChangeShapeType="1"/>
              </p:cNvSpPr>
              <p:nvPr/>
            </p:nvSpPr>
            <p:spPr bwMode="auto">
              <a:xfrm>
                <a:off x="3888"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Line 137"/>
              <p:cNvSpPr>
                <a:spLocks noChangeShapeType="1"/>
              </p:cNvSpPr>
              <p:nvPr/>
            </p:nvSpPr>
            <p:spPr bwMode="auto">
              <a:xfrm>
                <a:off x="3984"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Line 138"/>
              <p:cNvSpPr>
                <a:spLocks noChangeShapeType="1"/>
              </p:cNvSpPr>
              <p:nvPr/>
            </p:nvSpPr>
            <p:spPr bwMode="auto">
              <a:xfrm>
                <a:off x="4176" y="3168"/>
                <a:ext cx="0" cy="288"/>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Text Box 139"/>
              <p:cNvSpPr txBox="1">
                <a:spLocks noChangeArrowheads="1"/>
              </p:cNvSpPr>
              <p:nvPr/>
            </p:nvSpPr>
            <p:spPr bwMode="auto">
              <a:xfrm>
                <a:off x="2966" y="2880"/>
                <a:ext cx="253" cy="19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A3</a:t>
                </a:r>
              </a:p>
            </p:txBody>
          </p:sp>
        </p:grpSp>
      </p:grpSp>
      <p:sp>
        <p:nvSpPr>
          <p:cNvPr id="76" name="Text Box 177"/>
          <p:cNvSpPr txBox="1">
            <a:spLocks noChangeArrowheads="1"/>
          </p:cNvSpPr>
          <p:nvPr/>
        </p:nvSpPr>
        <p:spPr bwMode="auto">
          <a:xfrm>
            <a:off x="109538" y="6065838"/>
            <a:ext cx="930275" cy="639762"/>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 </a:t>
            </a:r>
            <a:r>
              <a:rPr kumimoji="0" lang="en-US" sz="1200" b="1" i="0" u="none" strike="noStrike" kern="0" cap="none" spc="0" normalizeH="0" baseline="0" noProof="0">
                <a:ln>
                  <a:noFill/>
                </a:ln>
                <a:solidFill>
                  <a:sysClr val="windowText" lastClr="000000"/>
                </a:solidFill>
                <a:effectLst/>
                <a:uLnTx/>
                <a:uFillTx/>
              </a:rPr>
              <a:t>Standard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Work</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endParaRPr>
          </a:p>
        </p:txBody>
      </p:sp>
      <p:sp>
        <p:nvSpPr>
          <p:cNvPr id="77" name="Rectangle 178"/>
          <p:cNvSpPr>
            <a:spLocks noChangeArrowheads="1"/>
          </p:cNvSpPr>
          <p:nvPr/>
        </p:nvSpPr>
        <p:spPr bwMode="auto">
          <a:xfrm>
            <a:off x="990600" y="5867400"/>
            <a:ext cx="685800" cy="914400"/>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78" name="Text Box 179"/>
          <p:cNvSpPr txBox="1">
            <a:spLocks noChangeArrowheads="1"/>
          </p:cNvSpPr>
          <p:nvPr/>
        </p:nvSpPr>
        <p:spPr bwMode="auto">
          <a:xfrm>
            <a:off x="1066800" y="6053138"/>
            <a:ext cx="590550" cy="4572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Poke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Yoke</a:t>
            </a:r>
          </a:p>
        </p:txBody>
      </p:sp>
      <p:sp>
        <p:nvSpPr>
          <p:cNvPr id="79" name="Line 180"/>
          <p:cNvSpPr>
            <a:spLocks noChangeShapeType="1"/>
          </p:cNvSpPr>
          <p:nvPr/>
        </p:nvSpPr>
        <p:spPr bwMode="auto">
          <a:xfrm>
            <a:off x="1981200" y="5486400"/>
            <a:ext cx="76200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181"/>
          <p:cNvSpPr>
            <a:spLocks noChangeArrowheads="1"/>
          </p:cNvSpPr>
          <p:nvPr/>
        </p:nvSpPr>
        <p:spPr bwMode="auto">
          <a:xfrm>
            <a:off x="1752600" y="5867400"/>
            <a:ext cx="685800" cy="914400"/>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81" name="Text Box 182"/>
          <p:cNvSpPr txBox="1">
            <a:spLocks noChangeArrowheads="1"/>
          </p:cNvSpPr>
          <p:nvPr/>
        </p:nvSpPr>
        <p:spPr bwMode="auto">
          <a:xfrm>
            <a:off x="1828800" y="5989638"/>
            <a:ext cx="633413" cy="63976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5S/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Visual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Mgt.</a:t>
            </a:r>
          </a:p>
        </p:txBody>
      </p:sp>
      <p:sp>
        <p:nvSpPr>
          <p:cNvPr id="82" name="Rectangle 191"/>
          <p:cNvSpPr>
            <a:spLocks noChangeArrowheads="1"/>
          </p:cNvSpPr>
          <p:nvPr/>
        </p:nvSpPr>
        <p:spPr bwMode="auto">
          <a:xfrm rot="5400000">
            <a:off x="2628900" y="5905500"/>
            <a:ext cx="685800" cy="914400"/>
          </a:xfrm>
          <a:prstGeom prst="rect">
            <a:avLst/>
          </a:prstGeom>
          <a:solidFill>
            <a:srgbClr val="BBE0E3"/>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83" name="Text Box 192"/>
          <p:cNvSpPr txBox="1">
            <a:spLocks noChangeArrowheads="1"/>
          </p:cNvSpPr>
          <p:nvPr/>
        </p:nvSpPr>
        <p:spPr bwMode="auto">
          <a:xfrm>
            <a:off x="2514600" y="6053138"/>
            <a:ext cx="377825" cy="27463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A3</a:t>
            </a:r>
          </a:p>
        </p:txBody>
      </p:sp>
      <p:sp>
        <p:nvSpPr>
          <p:cNvPr id="84" name="Line 193"/>
          <p:cNvSpPr>
            <a:spLocks noChangeShapeType="1"/>
          </p:cNvSpPr>
          <p:nvPr/>
        </p:nvSpPr>
        <p:spPr bwMode="auto">
          <a:xfrm>
            <a:off x="2514600" y="6324600"/>
            <a:ext cx="914400"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Line 194"/>
          <p:cNvSpPr>
            <a:spLocks noChangeShapeType="1"/>
          </p:cNvSpPr>
          <p:nvPr/>
        </p:nvSpPr>
        <p:spPr bwMode="auto">
          <a:xfrm>
            <a:off x="2971800" y="6019800"/>
            <a:ext cx="0" cy="68580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AutoShape 195"/>
          <p:cNvSpPr>
            <a:spLocks noChangeArrowheads="1"/>
          </p:cNvSpPr>
          <p:nvPr/>
        </p:nvSpPr>
        <p:spPr bwMode="auto">
          <a:xfrm rot="5400000">
            <a:off x="1066800" y="2590800"/>
            <a:ext cx="457200" cy="152400"/>
          </a:xfrm>
          <a:prstGeom prst="rightArrow">
            <a:avLst>
              <a:gd name="adj1" fmla="val 50000"/>
              <a:gd name="adj2" fmla="val 75000"/>
            </a:avLst>
          </a:prstGeom>
          <a:solidFill>
            <a:srgbClr val="FFFF00"/>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AutoShape 198"/>
          <p:cNvSpPr>
            <a:spLocks noChangeArrowheads="1"/>
          </p:cNvSpPr>
          <p:nvPr/>
        </p:nvSpPr>
        <p:spPr bwMode="auto">
          <a:xfrm rot="5400000">
            <a:off x="990600" y="4038600"/>
            <a:ext cx="457200" cy="152400"/>
          </a:xfrm>
          <a:prstGeom prst="rightArrow">
            <a:avLst>
              <a:gd name="adj1" fmla="val 50000"/>
              <a:gd name="adj2" fmla="val 75000"/>
            </a:avLst>
          </a:prstGeom>
          <a:solidFill>
            <a:srgbClr val="FFFF00"/>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AutoShape 199"/>
          <p:cNvSpPr>
            <a:spLocks noChangeArrowheads="1"/>
          </p:cNvSpPr>
          <p:nvPr/>
        </p:nvSpPr>
        <p:spPr bwMode="auto">
          <a:xfrm rot="5400000">
            <a:off x="1104900" y="5676900"/>
            <a:ext cx="228600" cy="152400"/>
          </a:xfrm>
          <a:prstGeom prst="rightArrow">
            <a:avLst>
              <a:gd name="adj1" fmla="val 50000"/>
              <a:gd name="adj2" fmla="val 37500"/>
            </a:avLst>
          </a:prstGeom>
          <a:solidFill>
            <a:srgbClr val="FFFF00"/>
          </a:solidFill>
          <a:ln w="9525">
            <a:solidFill>
              <a:srgbClr val="000000"/>
            </a:solidFill>
            <a:miter lim="800000"/>
            <a:headEnd/>
            <a:tailEnd/>
          </a:ln>
        </p:spPr>
        <p:txBody>
          <a:bodyPr rot="10800000"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 </a:t>
            </a:r>
          </a:p>
        </p:txBody>
      </p:sp>
      <p:sp>
        <p:nvSpPr>
          <p:cNvPr id="89" name="AutoShape 204"/>
          <p:cNvSpPr>
            <a:spLocks noChangeArrowheads="1"/>
          </p:cNvSpPr>
          <p:nvPr/>
        </p:nvSpPr>
        <p:spPr bwMode="auto">
          <a:xfrm rot="5455431" flipH="1">
            <a:off x="1293812" y="2592388"/>
            <a:ext cx="460375" cy="152400"/>
          </a:xfrm>
          <a:prstGeom prst="rightArrow">
            <a:avLst>
              <a:gd name="adj1" fmla="val 50000"/>
              <a:gd name="adj2" fmla="val 75521"/>
            </a:avLst>
          </a:prstGeom>
          <a:solidFill>
            <a:srgbClr val="FF9900"/>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AutoShape 206"/>
          <p:cNvSpPr>
            <a:spLocks noChangeArrowheads="1"/>
          </p:cNvSpPr>
          <p:nvPr/>
        </p:nvSpPr>
        <p:spPr bwMode="auto">
          <a:xfrm rot="5455431" flipH="1">
            <a:off x="1293812" y="4037013"/>
            <a:ext cx="460375" cy="152400"/>
          </a:xfrm>
          <a:prstGeom prst="rightArrow">
            <a:avLst>
              <a:gd name="adj1" fmla="val 50000"/>
              <a:gd name="adj2" fmla="val 75521"/>
            </a:avLst>
          </a:prstGeom>
          <a:solidFill>
            <a:srgbClr val="FF9900"/>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AutoShape 210"/>
          <p:cNvSpPr>
            <a:spLocks noChangeArrowheads="1"/>
          </p:cNvSpPr>
          <p:nvPr/>
        </p:nvSpPr>
        <p:spPr bwMode="auto">
          <a:xfrm rot="5455431" flipH="1">
            <a:off x="1404937" y="5675313"/>
            <a:ext cx="231775" cy="152400"/>
          </a:xfrm>
          <a:prstGeom prst="rightArrow">
            <a:avLst>
              <a:gd name="adj1" fmla="val 50000"/>
              <a:gd name="adj2" fmla="val 38021"/>
            </a:avLst>
          </a:prstGeom>
          <a:solidFill>
            <a:srgbClr val="FF9900"/>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2" name="Diagram 91"/>
          <p:cNvGraphicFramePr/>
          <p:nvPr/>
        </p:nvGraphicFramePr>
        <p:xfrm>
          <a:off x="2362200" y="2438400"/>
          <a:ext cx="762000" cy="60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3" name="Diagram 92"/>
          <p:cNvGraphicFramePr/>
          <p:nvPr/>
        </p:nvGraphicFramePr>
        <p:xfrm>
          <a:off x="2362200" y="3733800"/>
          <a:ext cx="762000" cy="609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4" name="Diagram 93"/>
          <p:cNvGraphicFramePr/>
          <p:nvPr/>
        </p:nvGraphicFramePr>
        <p:xfrm>
          <a:off x="3352800" y="5334000"/>
          <a:ext cx="685800" cy="609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5" name="Rectangle 5"/>
          <p:cNvSpPr txBox="1">
            <a:spLocks noChangeArrowheads="1"/>
          </p:cNvSpPr>
          <p:nvPr/>
        </p:nvSpPr>
        <p:spPr bwMode="auto">
          <a:xfrm>
            <a:off x="4187950" y="1470345"/>
            <a:ext cx="4800089"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40000"/>
              </a:spcBef>
              <a:spcAft>
                <a:spcPct val="0"/>
              </a:spcAft>
              <a:buClr>
                <a:srgbClr val="92CACF"/>
              </a:buClr>
              <a:buFont typeface="Wingdings 3" pitchFamily="18" charset="2"/>
              <a:buChar char=""/>
              <a:defRPr sz="2800">
                <a:solidFill>
                  <a:schemeClr val="tx1"/>
                </a:solidFill>
                <a:latin typeface="+mn-lt"/>
                <a:ea typeface="MS PGothic" pitchFamily="34" charset="-128"/>
                <a:cs typeface="+mn-cs"/>
              </a:defRPr>
            </a:lvl1pPr>
            <a:lvl2pPr marL="742950" indent="-285750" algn="l" rtl="0" eaLnBrk="0" fontAlgn="base" hangingPunct="0">
              <a:spcBef>
                <a:spcPct val="40000"/>
              </a:spcBef>
              <a:spcAft>
                <a:spcPct val="0"/>
              </a:spcAft>
              <a:buFont typeface="Times" pitchFamily="-1" charset="0"/>
              <a:buChar char="•"/>
              <a:defRPr sz="2400">
                <a:solidFill>
                  <a:schemeClr val="tx1"/>
                </a:solidFill>
                <a:latin typeface="+mn-lt"/>
                <a:ea typeface="MS PGothic" pitchFamily="34" charset="-128"/>
              </a:defRPr>
            </a:lvl2pPr>
            <a:lvl3pPr marL="1143000" indent="-228600" algn="l" rtl="0" eaLnBrk="0" fontAlgn="base" hangingPunct="0">
              <a:spcBef>
                <a:spcPct val="40000"/>
              </a:spcBef>
              <a:spcAft>
                <a:spcPct val="0"/>
              </a:spcAft>
              <a:buClr>
                <a:schemeClr val="bg2"/>
              </a:buClr>
              <a:buSzPct val="75000"/>
              <a:buFont typeface="Wingdings" pitchFamily="2" charset="2"/>
              <a:buChar char=""/>
              <a:defRPr sz="2000">
                <a:solidFill>
                  <a:schemeClr val="tx1"/>
                </a:solidFill>
                <a:latin typeface="+mn-lt"/>
                <a:ea typeface="MS PGothic" pitchFamily="34" charset="-128"/>
              </a:defRPr>
            </a:lvl3pPr>
            <a:lvl4pPr marL="1600200" indent="-228600" algn="l" rtl="0" eaLnBrk="0" fontAlgn="base" hangingPunct="0">
              <a:spcBef>
                <a:spcPct val="40000"/>
              </a:spcBef>
              <a:spcAft>
                <a:spcPct val="0"/>
              </a:spcAft>
              <a:buChar char="–"/>
              <a:defRPr>
                <a:solidFill>
                  <a:schemeClr val="tx1"/>
                </a:solidFill>
                <a:latin typeface="+mn-lt"/>
                <a:ea typeface="MS PGothic" pitchFamily="34" charset="-128"/>
              </a:defRPr>
            </a:lvl4pPr>
            <a:lvl5pPr marL="2057400" indent="-228600" algn="l" rtl="0" eaLnBrk="0" fontAlgn="base" hangingPunct="0">
              <a:spcBef>
                <a:spcPct val="40000"/>
              </a:spcBef>
              <a:spcAft>
                <a:spcPct val="0"/>
              </a:spcAft>
              <a:buChar char="»"/>
              <a:defRPr>
                <a:solidFill>
                  <a:schemeClr val="tx1"/>
                </a:solidFill>
                <a:latin typeface="+mn-lt"/>
                <a:ea typeface="MS PGothic" pitchFamily="34" charset="-128"/>
              </a:defRPr>
            </a:lvl5pPr>
            <a:lvl6pPr marL="2514600" indent="-228600" algn="l" rtl="0" fontAlgn="base">
              <a:spcBef>
                <a:spcPct val="40000"/>
              </a:spcBef>
              <a:spcAft>
                <a:spcPct val="0"/>
              </a:spcAft>
              <a:buChar char="»"/>
              <a:defRPr>
                <a:solidFill>
                  <a:schemeClr val="tx1"/>
                </a:solidFill>
                <a:latin typeface="+mn-lt"/>
                <a:ea typeface="+mn-ea"/>
              </a:defRPr>
            </a:lvl6pPr>
            <a:lvl7pPr marL="2971800" indent="-228600" algn="l" rtl="0" fontAlgn="base">
              <a:spcBef>
                <a:spcPct val="40000"/>
              </a:spcBef>
              <a:spcAft>
                <a:spcPct val="0"/>
              </a:spcAft>
              <a:buChar char="»"/>
              <a:defRPr>
                <a:solidFill>
                  <a:schemeClr val="tx1"/>
                </a:solidFill>
                <a:latin typeface="+mn-lt"/>
                <a:ea typeface="+mn-ea"/>
              </a:defRPr>
            </a:lvl7pPr>
            <a:lvl8pPr marL="3429000" indent="-228600" algn="l" rtl="0" fontAlgn="base">
              <a:spcBef>
                <a:spcPct val="40000"/>
              </a:spcBef>
              <a:spcAft>
                <a:spcPct val="0"/>
              </a:spcAft>
              <a:buChar char="»"/>
              <a:defRPr>
                <a:solidFill>
                  <a:schemeClr val="tx1"/>
                </a:solidFill>
                <a:latin typeface="+mn-lt"/>
                <a:ea typeface="+mn-ea"/>
              </a:defRPr>
            </a:lvl8pPr>
            <a:lvl9pPr marL="3886200" indent="-228600" algn="l" rtl="0" fontAlgn="base">
              <a:spcBef>
                <a:spcPct val="40000"/>
              </a:spcBef>
              <a:spcAft>
                <a:spcPct val="0"/>
              </a:spcAft>
              <a:buChar char="»"/>
              <a:defRPr>
                <a:solidFill>
                  <a:schemeClr val="tx1"/>
                </a:solidFill>
                <a:latin typeface="+mn-lt"/>
                <a:ea typeface="+mn-ea"/>
              </a:defRPr>
            </a:lvl9pPr>
          </a:lstStyle>
          <a:p>
            <a:pPr>
              <a:lnSpc>
                <a:spcPct val="90000"/>
              </a:lnSpc>
            </a:pPr>
            <a:r>
              <a:rPr lang="en-US" sz="1800" dirty="0" smtClean="0"/>
              <a:t>Third tier (10-15 min)</a:t>
            </a:r>
          </a:p>
          <a:p>
            <a:pPr lvl="1">
              <a:lnSpc>
                <a:spcPct val="90000"/>
              </a:lnSpc>
            </a:pPr>
            <a:r>
              <a:rPr lang="en-US" sz="1600" dirty="0" smtClean="0"/>
              <a:t>VS manager and staff</a:t>
            </a:r>
          </a:p>
          <a:p>
            <a:pPr lvl="1">
              <a:lnSpc>
                <a:spcPct val="90000"/>
              </a:lnSpc>
            </a:pPr>
            <a:r>
              <a:rPr lang="en-US" sz="1600" dirty="0" smtClean="0"/>
              <a:t>Shift changeover or into shift</a:t>
            </a:r>
          </a:p>
          <a:p>
            <a:pPr lvl="1">
              <a:lnSpc>
                <a:spcPct val="90000"/>
              </a:lnSpc>
            </a:pPr>
            <a:r>
              <a:rPr lang="en-US" sz="1600" dirty="0" smtClean="0"/>
              <a:t>Coverage, issues, prior misses, assignments</a:t>
            </a:r>
          </a:p>
          <a:p>
            <a:pPr lvl="1">
              <a:lnSpc>
                <a:spcPct val="90000"/>
              </a:lnSpc>
            </a:pPr>
            <a:r>
              <a:rPr lang="en-US" sz="1600" dirty="0" smtClean="0"/>
              <a:t>Daily topics</a:t>
            </a:r>
          </a:p>
          <a:p>
            <a:pPr>
              <a:lnSpc>
                <a:spcPct val="90000"/>
              </a:lnSpc>
            </a:pPr>
            <a:r>
              <a:rPr lang="en-US" sz="1800" dirty="0"/>
              <a:t>Second tier (10-15 min)</a:t>
            </a:r>
          </a:p>
          <a:p>
            <a:pPr lvl="1">
              <a:lnSpc>
                <a:spcPct val="90000"/>
              </a:lnSpc>
            </a:pPr>
            <a:r>
              <a:rPr lang="en-US" sz="1600" dirty="0"/>
              <a:t>Supervisor and team leaders</a:t>
            </a:r>
          </a:p>
          <a:p>
            <a:pPr lvl="1">
              <a:lnSpc>
                <a:spcPct val="90000"/>
              </a:lnSpc>
            </a:pPr>
            <a:r>
              <a:rPr lang="en-US" sz="1600" dirty="0"/>
              <a:t>Shortly after start-up</a:t>
            </a:r>
          </a:p>
          <a:p>
            <a:pPr lvl="1">
              <a:lnSpc>
                <a:spcPct val="90000"/>
              </a:lnSpc>
            </a:pPr>
            <a:r>
              <a:rPr lang="en-US" sz="1600" dirty="0"/>
              <a:t>Coverage, issues, prior misses, assignments</a:t>
            </a:r>
          </a:p>
          <a:p>
            <a:pPr lvl="1">
              <a:lnSpc>
                <a:spcPct val="90000"/>
              </a:lnSpc>
            </a:pPr>
            <a:r>
              <a:rPr lang="en-US" sz="1600" dirty="0"/>
              <a:t>Daily </a:t>
            </a:r>
            <a:r>
              <a:rPr lang="en-US" sz="1600" dirty="0" smtClean="0"/>
              <a:t>topics</a:t>
            </a:r>
          </a:p>
          <a:p>
            <a:pPr>
              <a:lnSpc>
                <a:spcPct val="90000"/>
              </a:lnSpc>
            </a:pPr>
            <a:r>
              <a:rPr lang="en-US" sz="1800" dirty="0"/>
              <a:t>First tier (5-10 min)</a:t>
            </a:r>
          </a:p>
          <a:p>
            <a:pPr lvl="1">
              <a:lnSpc>
                <a:spcPct val="90000"/>
              </a:lnSpc>
            </a:pPr>
            <a:r>
              <a:rPr lang="en-US" sz="1600" dirty="0"/>
              <a:t>Team leader and crew, at shift startup</a:t>
            </a:r>
          </a:p>
          <a:p>
            <a:pPr lvl="1">
              <a:lnSpc>
                <a:spcPct val="90000"/>
              </a:lnSpc>
            </a:pPr>
            <a:r>
              <a:rPr lang="en-US" sz="1600" dirty="0"/>
              <a:t>Are people here, ready to work?</a:t>
            </a:r>
          </a:p>
          <a:p>
            <a:pPr lvl="1">
              <a:lnSpc>
                <a:spcPct val="90000"/>
              </a:lnSpc>
            </a:pPr>
            <a:r>
              <a:rPr lang="en-US" sz="1600" dirty="0"/>
              <a:t>Daily topics</a:t>
            </a:r>
          </a:p>
          <a:p>
            <a:pPr lvl="1">
              <a:lnSpc>
                <a:spcPct val="90000"/>
              </a:lnSpc>
            </a:pPr>
            <a:endParaRPr lang="en-US" sz="1600" dirty="0" smtClean="0"/>
          </a:p>
        </p:txBody>
      </p:sp>
    </p:spTree>
    <p:extLst>
      <p:ext uri="{BB962C8B-B14F-4D97-AF65-F5344CB8AC3E}">
        <p14:creationId xmlns:p14="http://schemas.microsoft.com/office/powerpoint/2010/main" val="10088597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Phase – Create Visual Mgmt.</a:t>
            </a:r>
            <a:endParaRPr lang="en-US" dirty="0"/>
          </a:p>
        </p:txBody>
      </p:sp>
      <p:sp>
        <p:nvSpPr>
          <p:cNvPr id="4" name="Content Placeholder 4"/>
          <p:cNvSpPr>
            <a:spLocks noGrp="1"/>
          </p:cNvSpPr>
          <p:nvPr>
            <p:ph idx="4294967295"/>
          </p:nvPr>
        </p:nvSpPr>
        <p:spPr>
          <a:xfrm>
            <a:off x="823804" y="1371600"/>
            <a:ext cx="8229600" cy="4525963"/>
          </a:xfrm>
          <a:prstGeom prst="rect">
            <a:avLst/>
          </a:prstGeom>
        </p:spPr>
        <p:txBody>
          <a:bodyPr/>
          <a:lstStyle/>
          <a:p>
            <a:pPr marL="0" indent="0">
              <a:buNone/>
            </a:pPr>
            <a:r>
              <a:rPr lang="en-US" i="1" dirty="0" smtClean="0">
                <a:solidFill>
                  <a:schemeClr val="tx1"/>
                </a:solidFill>
              </a:rPr>
              <a:t>With </a:t>
            </a:r>
            <a:r>
              <a:rPr lang="en-US" i="1" dirty="0" smtClean="0">
                <a:solidFill>
                  <a:schemeClr val="tx1"/>
                </a:solidFill>
              </a:rPr>
              <a:t>your team, take 15 minutes and create one visual for a countermeasure selected</a:t>
            </a:r>
          </a:p>
          <a:p>
            <a:pPr marL="457200" indent="-457200">
              <a:buFont typeface="Arial" panose="020B0604020202020204" pitchFamily="34" charset="0"/>
              <a:buChar char="•"/>
            </a:pPr>
            <a:r>
              <a:rPr lang="en-US" i="1" dirty="0" smtClean="0">
                <a:solidFill>
                  <a:schemeClr val="tx1"/>
                </a:solidFill>
              </a:rPr>
              <a:t>A board for Pete to review Key Performance Indicators </a:t>
            </a:r>
            <a:endParaRPr lang="en-US" i="1"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5240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1783790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805" y="1308846"/>
            <a:ext cx="8078680" cy="3693319"/>
          </a:xfrm>
          <a:prstGeom prst="rect">
            <a:avLst/>
          </a:prstGeom>
        </p:spPr>
        <p:txBody>
          <a:bodyPr wrap="square">
            <a:spAutoFit/>
          </a:bodyPr>
          <a:lstStyle/>
          <a:p>
            <a:r>
              <a:rPr lang="en-US" sz="3600" i="1" dirty="0"/>
              <a:t>The battle for the customer is won not in the boardroom but in the laboratories, on factory floors, at service counters, and in computer rooms each and every day of the year.</a:t>
            </a:r>
            <a:r>
              <a:rPr lang="en-US" sz="3600" dirty="0"/>
              <a:t>  </a:t>
            </a:r>
          </a:p>
          <a:p>
            <a:r>
              <a:rPr lang="en-US" sz="3600" dirty="0"/>
              <a:t> </a:t>
            </a:r>
          </a:p>
          <a:p>
            <a:pPr lvl="2"/>
            <a:r>
              <a:rPr lang="en-US" dirty="0"/>
              <a:t>David Upton, Harvard University</a:t>
            </a:r>
          </a:p>
        </p:txBody>
      </p:sp>
    </p:spTree>
    <p:extLst>
      <p:ext uri="{BB962C8B-B14F-4D97-AF65-F5344CB8AC3E}">
        <p14:creationId xmlns:p14="http://schemas.microsoft.com/office/powerpoint/2010/main" val="27164078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627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1710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Business Case Exercise</a:t>
            </a:r>
            <a:endParaRPr lang="en-US" sz="3600" dirty="0"/>
          </a:p>
        </p:txBody>
      </p:sp>
      <p:sp>
        <p:nvSpPr>
          <p:cNvPr id="3" name="Content Placeholder 2"/>
          <p:cNvSpPr>
            <a:spLocks noGrp="1"/>
          </p:cNvSpPr>
          <p:nvPr>
            <p:ph idx="1"/>
          </p:nvPr>
        </p:nvSpPr>
        <p:spPr>
          <a:xfrm>
            <a:off x="736846" y="1367161"/>
            <a:ext cx="8171725" cy="4690739"/>
          </a:xfrm>
        </p:spPr>
        <p:txBody>
          <a:bodyPr/>
          <a:lstStyle/>
          <a:p>
            <a:pPr marL="0" indent="0">
              <a:buNone/>
            </a:pPr>
            <a:r>
              <a:rPr lang="en-US" i="1" dirty="0"/>
              <a:t>With your team take 5 minutes to develop the </a:t>
            </a:r>
            <a:r>
              <a:rPr lang="en-US" i="1" u="sng" dirty="0"/>
              <a:t>business case</a:t>
            </a:r>
            <a:r>
              <a:rPr lang="en-US" i="1" dirty="0"/>
              <a:t> for this project.</a:t>
            </a:r>
          </a:p>
          <a:p>
            <a:pPr marL="0" indent="0">
              <a:buNone/>
            </a:pPr>
            <a:r>
              <a:rPr lang="en-US" i="1" dirty="0"/>
              <a:t>___________________________________</a:t>
            </a:r>
          </a:p>
          <a:p>
            <a:pPr marL="0" indent="0">
              <a:buNone/>
            </a:pPr>
            <a:r>
              <a:rPr lang="en-US" i="1" dirty="0"/>
              <a:t>___________________________________</a:t>
            </a:r>
          </a:p>
          <a:p>
            <a:pPr marL="0" indent="0">
              <a:buNone/>
            </a:pPr>
            <a:r>
              <a:rPr lang="en-US" i="1" dirty="0"/>
              <a:t>___________________________________</a:t>
            </a:r>
          </a:p>
          <a:p>
            <a:pPr marL="0" indent="0">
              <a:buNone/>
            </a:pPr>
            <a:r>
              <a:rPr lang="en-US" i="1" dirty="0"/>
              <a:t>___________________________________</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34348" y="1367161"/>
            <a:ext cx="685800" cy="894359"/>
          </a:xfrm>
          <a:prstGeom prst="rect">
            <a:avLst/>
          </a:prstGeom>
          <a:noFill/>
          <a:ln w="9525">
            <a:noFill/>
            <a:miter lim="800000"/>
            <a:headEnd/>
            <a:tailEnd/>
          </a:ln>
        </p:spPr>
      </p:pic>
    </p:spTree>
    <p:extLst>
      <p:ext uri="{BB962C8B-B14F-4D97-AF65-F5344CB8AC3E}">
        <p14:creationId xmlns:p14="http://schemas.microsoft.com/office/powerpoint/2010/main" val="202030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Business Case Exercise</a:t>
            </a:r>
            <a:endParaRPr lang="en-US" sz="3600" dirty="0"/>
          </a:p>
        </p:txBody>
      </p:sp>
      <p:pic>
        <p:nvPicPr>
          <p:cNvPr id="4" name="Content Placeholder 3"/>
          <p:cNvPicPr>
            <a:picLocks noGrp="1" noChangeAspect="1"/>
          </p:cNvPicPr>
          <p:nvPr>
            <p:ph idx="1"/>
          </p:nvPr>
        </p:nvPicPr>
        <p:blipFill>
          <a:blip r:embed="rId2"/>
          <a:stretch>
            <a:fillRect/>
          </a:stretch>
        </p:blipFill>
        <p:spPr>
          <a:xfrm>
            <a:off x="234950" y="1298973"/>
            <a:ext cx="8674100" cy="4488653"/>
          </a:xfrm>
          <a:prstGeom prst="rect">
            <a:avLst/>
          </a:prstGeom>
        </p:spPr>
      </p:pic>
    </p:spTree>
    <p:extLst>
      <p:ext uri="{BB962C8B-B14F-4D97-AF65-F5344CB8AC3E}">
        <p14:creationId xmlns:p14="http://schemas.microsoft.com/office/powerpoint/2010/main" val="1308911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endParaRPr lang="en-US" dirty="0"/>
          </a:p>
          <a:p>
            <a:r>
              <a:rPr lang="en-US" dirty="0" smtClean="0"/>
              <a:t>Pete</a:t>
            </a:r>
            <a:r>
              <a:rPr lang="en-US" dirty="0"/>
              <a:t>, with the help from his weekend operations manager Lauren, created a short survey for his customers to complete so he could better understand their preferences regarding how quickly they wanted their pizza delivered.</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0"/>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287943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r>
              <a:rPr lang="en-US" kern="0" dirty="0"/>
              <a:t>The sample of 500 revealed that on average Pete’s customers wanted their pizza in 29 minutes or less.   A shocking 15% of Pete’s customer’s would not recommend them to a friend because of slow service!</a:t>
            </a:r>
          </a:p>
          <a:p>
            <a:r>
              <a:rPr lang="en-US" kern="0" dirty="0"/>
              <a:t>Pete became worried about losing more customers to the competition and wanted to offer a delivery guarantee.</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0"/>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111277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a:t>“</a:t>
            </a:r>
            <a:r>
              <a:rPr lang="en-US" i="1" dirty="0"/>
              <a:t>I usually order pizza for any speaker series or any such event in college.  We need it delivered on time and complete.</a:t>
            </a:r>
            <a:r>
              <a:rPr lang="en-US" dirty="0"/>
              <a:t>”- President, Student Business Club</a:t>
            </a:r>
          </a:p>
          <a:p>
            <a:pPr>
              <a:buNone/>
            </a:pPr>
            <a:r>
              <a:rPr lang="en-US" dirty="0"/>
              <a:t>“</a:t>
            </a:r>
            <a:r>
              <a:rPr lang="en-US" i="1" dirty="0"/>
              <a:t>We have been in this strategy implementation meeting for the past few hours and it’s already 6:45 PM. Why don’t we order pizza for dinner?</a:t>
            </a:r>
            <a:r>
              <a:rPr lang="en-US" dirty="0"/>
              <a:t>”- Project Manager, AB Logistics</a:t>
            </a:r>
          </a:p>
          <a:p>
            <a:pPr>
              <a:buNone/>
            </a:pPr>
            <a:r>
              <a:rPr lang="en-US" i="1" dirty="0"/>
              <a:t>“God! I am too tired again tonight to cook. Will have to call up the pizza guys. Will save me time and hassle.</a:t>
            </a:r>
            <a:r>
              <a:rPr lang="en-US" dirty="0"/>
              <a:t>”- Computer Science PhD student at OSU</a:t>
            </a:r>
          </a:p>
          <a:p>
            <a:pPr>
              <a:buNone/>
            </a:pPr>
            <a:r>
              <a:rPr lang="en-US" i="1" dirty="0"/>
              <a:t>“Wow, this basketball game went into double overtime.  Let’s celebrate with some Pizza. It needs to be here quickly.”  </a:t>
            </a:r>
            <a:r>
              <a:rPr lang="en-US" dirty="0"/>
              <a:t>Joe Smith, avid basketball fan</a:t>
            </a:r>
          </a:p>
          <a:p>
            <a:pPr>
              <a:buNone/>
            </a:pPr>
            <a:endParaRPr lang="en-US" dirty="0"/>
          </a:p>
          <a:p>
            <a:pPr>
              <a:buNone/>
            </a:pPr>
            <a:r>
              <a:rPr lang="en-US" dirty="0"/>
              <a:t>Open Pete’s Customer Survey to see more results</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314196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Critical to Quality Tree</a:t>
            </a:r>
            <a:endParaRPr lang="en-US" sz="3600" dirty="0"/>
          </a:p>
        </p:txBody>
      </p:sp>
      <p:sp>
        <p:nvSpPr>
          <p:cNvPr id="4" name="Content Placeholder 2"/>
          <p:cNvSpPr txBox="1">
            <a:spLocks/>
          </p:cNvSpPr>
          <p:nvPr/>
        </p:nvSpPr>
        <p:spPr>
          <a:xfrm>
            <a:off x="235428" y="1086295"/>
            <a:ext cx="8764077" cy="480919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Identify</a:t>
            </a:r>
            <a:r>
              <a:rPr lang="en-US" b="1" dirty="0" smtClean="0"/>
              <a:t> </a:t>
            </a:r>
            <a:r>
              <a:rPr lang="en-US" b="1" u="sng" dirty="0" smtClean="0"/>
              <a:t>customers</a:t>
            </a:r>
            <a:r>
              <a:rPr lang="en-US" dirty="0" smtClean="0"/>
              <a:t> and translate the customer needs into Critical to Quality Characteristics.</a:t>
            </a:r>
          </a:p>
          <a:p>
            <a:endParaRPr lang="en-US" dirty="0"/>
          </a:p>
        </p:txBody>
      </p:sp>
      <p:pic>
        <p:nvPicPr>
          <p:cNvPr id="5" name="Picture 16"/>
          <p:cNvPicPr>
            <a:picLocks noChangeAspect="1" noChangeArrowheads="1"/>
          </p:cNvPicPr>
          <p:nvPr/>
        </p:nvPicPr>
        <p:blipFill>
          <a:blip r:embed="rId2" cstate="print"/>
          <a:srcRect/>
          <a:stretch>
            <a:fillRect/>
          </a:stretch>
        </p:blipFill>
        <p:spPr bwMode="auto">
          <a:xfrm>
            <a:off x="1672740" y="2261977"/>
            <a:ext cx="5798520" cy="3633513"/>
          </a:xfrm>
          <a:prstGeom prst="rect">
            <a:avLst/>
          </a:prstGeom>
          <a:noFill/>
          <a:ln w="9525">
            <a:noFill/>
            <a:miter lim="800000"/>
            <a:headEnd/>
            <a:tailEnd/>
          </a:ln>
          <a:effectLst/>
        </p:spPr>
      </p:pic>
    </p:spTree>
    <p:extLst>
      <p:ext uri="{BB962C8B-B14F-4D97-AF65-F5344CB8AC3E}">
        <p14:creationId xmlns:p14="http://schemas.microsoft.com/office/powerpoint/2010/main" val="3833065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Exercise – Critical to Quality Tree</a:t>
            </a:r>
            <a:endParaRPr lang="en-US" sz="3600" dirty="0"/>
          </a:p>
        </p:txBody>
      </p:sp>
      <p:sp>
        <p:nvSpPr>
          <p:cNvPr id="4" name="Content Placeholder 2"/>
          <p:cNvSpPr>
            <a:spLocks noGrp="1"/>
          </p:cNvSpPr>
          <p:nvPr>
            <p:ph idx="4294967295"/>
          </p:nvPr>
        </p:nvSpPr>
        <p:spPr>
          <a:xfrm>
            <a:off x="864732" y="1163105"/>
            <a:ext cx="8229600" cy="4525963"/>
          </a:xfrm>
          <a:prstGeom prst="rect">
            <a:avLst/>
          </a:prstGeom>
        </p:spPr>
        <p:txBody>
          <a:bodyPr/>
          <a:lstStyle/>
          <a:p>
            <a:r>
              <a:rPr lang="en-US" sz="2800" i="1" dirty="0">
                <a:solidFill>
                  <a:schemeClr val="tx1"/>
                </a:solidFill>
              </a:rPr>
              <a:t>With your team take </a:t>
            </a:r>
            <a:r>
              <a:rPr lang="en-US" sz="2800" i="1" u="sng" dirty="0" smtClean="0">
                <a:solidFill>
                  <a:schemeClr val="tx1"/>
                </a:solidFill>
              </a:rPr>
              <a:t>15 </a:t>
            </a:r>
            <a:r>
              <a:rPr lang="en-US" sz="2800" i="1" u="sng" dirty="0">
                <a:solidFill>
                  <a:schemeClr val="tx1"/>
                </a:solidFill>
              </a:rPr>
              <a:t>minutes</a:t>
            </a:r>
            <a:r>
              <a:rPr lang="en-US" sz="2800" i="1" dirty="0">
                <a:solidFill>
                  <a:schemeClr val="tx1"/>
                </a:solidFill>
              </a:rPr>
              <a:t> to develop a Critical to Quality Tree:</a:t>
            </a:r>
          </a:p>
          <a:p>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71645" y="1176785"/>
            <a:ext cx="685800" cy="894359"/>
          </a:xfrm>
          <a:prstGeom prst="rect">
            <a:avLst/>
          </a:prstGeom>
          <a:noFill/>
          <a:ln w="9525">
            <a:noFill/>
            <a:miter lim="800000"/>
            <a:headEnd/>
            <a:tailEnd/>
          </a:ln>
        </p:spPr>
      </p:pic>
      <p:sp>
        <p:nvSpPr>
          <p:cNvPr id="6" name="Text Box 7"/>
          <p:cNvSpPr txBox="1">
            <a:spLocks noChangeArrowheads="1"/>
          </p:cNvSpPr>
          <p:nvPr/>
        </p:nvSpPr>
        <p:spPr bwMode="auto">
          <a:xfrm>
            <a:off x="923526" y="2797348"/>
            <a:ext cx="864138" cy="369332"/>
          </a:xfrm>
          <a:prstGeom prst="rect">
            <a:avLst/>
          </a:prstGeom>
          <a:noFill/>
          <a:ln w="38100">
            <a:solidFill>
              <a:schemeClr val="tx1"/>
            </a:solidFill>
            <a:miter lim="800000"/>
            <a:headEnd/>
            <a:tailEnd/>
          </a:ln>
          <a:effectLst/>
        </p:spPr>
        <p:txBody>
          <a:bodyPr wrap="square">
            <a:spAutoFit/>
          </a:bodyPr>
          <a:lstStyle/>
          <a:p>
            <a:pPr algn="ctr"/>
            <a:r>
              <a:rPr lang="en-US" b="1" dirty="0"/>
              <a:t>Need</a:t>
            </a:r>
          </a:p>
        </p:txBody>
      </p:sp>
      <p:sp>
        <p:nvSpPr>
          <p:cNvPr id="7" name="Text Box 8"/>
          <p:cNvSpPr txBox="1">
            <a:spLocks noChangeArrowheads="1"/>
          </p:cNvSpPr>
          <p:nvPr/>
        </p:nvSpPr>
        <p:spPr bwMode="auto">
          <a:xfrm>
            <a:off x="3227825" y="2797348"/>
            <a:ext cx="851515" cy="369332"/>
          </a:xfrm>
          <a:prstGeom prst="rect">
            <a:avLst/>
          </a:prstGeom>
          <a:noFill/>
          <a:ln w="38100">
            <a:solidFill>
              <a:schemeClr val="tx1"/>
            </a:solidFill>
            <a:miter lim="800000"/>
            <a:headEnd/>
            <a:tailEnd/>
          </a:ln>
          <a:effectLst/>
        </p:spPr>
        <p:txBody>
          <a:bodyPr wrap="none">
            <a:spAutoFit/>
          </a:bodyPr>
          <a:lstStyle/>
          <a:p>
            <a:pPr algn="ctr"/>
            <a:r>
              <a:rPr lang="en-US" b="1" dirty="0"/>
              <a:t>Driver</a:t>
            </a:r>
          </a:p>
        </p:txBody>
      </p:sp>
      <p:sp>
        <p:nvSpPr>
          <p:cNvPr id="8" name="Text Box 9"/>
          <p:cNvSpPr txBox="1">
            <a:spLocks noChangeArrowheads="1"/>
          </p:cNvSpPr>
          <p:nvPr/>
        </p:nvSpPr>
        <p:spPr bwMode="auto">
          <a:xfrm>
            <a:off x="5493720" y="2776115"/>
            <a:ext cx="858775" cy="366713"/>
          </a:xfrm>
          <a:prstGeom prst="rect">
            <a:avLst/>
          </a:prstGeom>
          <a:noFill/>
          <a:ln w="38100">
            <a:solidFill>
              <a:schemeClr val="tx1"/>
            </a:solidFill>
            <a:miter lim="800000"/>
            <a:headEnd/>
            <a:tailEnd/>
          </a:ln>
          <a:effectLst/>
        </p:spPr>
        <p:txBody>
          <a:bodyPr wrap="square">
            <a:spAutoFit/>
          </a:bodyPr>
          <a:lstStyle/>
          <a:p>
            <a:pPr algn="ctr"/>
            <a:r>
              <a:rPr lang="en-US" b="1" dirty="0"/>
              <a:t>CTQ</a:t>
            </a:r>
          </a:p>
        </p:txBody>
      </p:sp>
      <p:sp>
        <p:nvSpPr>
          <p:cNvPr id="9" name="Text Box 20"/>
          <p:cNvSpPr txBox="1">
            <a:spLocks noChangeArrowheads="1"/>
          </p:cNvSpPr>
          <p:nvPr/>
        </p:nvSpPr>
        <p:spPr bwMode="auto">
          <a:xfrm>
            <a:off x="7327500" y="2797348"/>
            <a:ext cx="864339" cy="369332"/>
          </a:xfrm>
          <a:prstGeom prst="rect">
            <a:avLst/>
          </a:prstGeom>
          <a:noFill/>
          <a:ln w="38100">
            <a:solidFill>
              <a:schemeClr val="tx1"/>
            </a:solidFill>
            <a:miter lim="800000"/>
            <a:headEnd/>
            <a:tailEnd/>
          </a:ln>
          <a:effectLst/>
        </p:spPr>
        <p:txBody>
          <a:bodyPr wrap="none">
            <a:spAutoFit/>
          </a:bodyPr>
          <a:lstStyle/>
          <a:p>
            <a:pPr algn="ctr"/>
            <a:r>
              <a:rPr lang="en-US" b="1" dirty="0"/>
              <a:t>Metric</a:t>
            </a:r>
          </a:p>
        </p:txBody>
      </p:sp>
      <p:sp>
        <p:nvSpPr>
          <p:cNvPr id="10" name="Line 6"/>
          <p:cNvSpPr>
            <a:spLocks noChangeShapeType="1"/>
          </p:cNvSpPr>
          <p:nvPr/>
        </p:nvSpPr>
        <p:spPr bwMode="auto">
          <a:xfrm>
            <a:off x="437680" y="4811580"/>
            <a:ext cx="1676400" cy="0"/>
          </a:xfrm>
          <a:prstGeom prst="line">
            <a:avLst/>
          </a:prstGeom>
          <a:noFill/>
          <a:ln w="38100">
            <a:solidFill>
              <a:schemeClr val="tx1"/>
            </a:solidFill>
            <a:round/>
            <a:headEnd/>
            <a:tailEnd/>
          </a:ln>
          <a:effectLst/>
        </p:spPr>
        <p:txBody>
          <a:bodyPr/>
          <a:lstStyle/>
          <a:p>
            <a:endParaRPr lang="en-US"/>
          </a:p>
        </p:txBody>
      </p:sp>
      <p:sp>
        <p:nvSpPr>
          <p:cNvPr id="11" name="TextBox 10"/>
          <p:cNvSpPr txBox="1"/>
          <p:nvPr/>
        </p:nvSpPr>
        <p:spPr>
          <a:xfrm>
            <a:off x="441893" y="4081885"/>
            <a:ext cx="1633782" cy="646331"/>
          </a:xfrm>
          <a:prstGeom prst="rect">
            <a:avLst/>
          </a:prstGeom>
          <a:noFill/>
        </p:spPr>
        <p:txBody>
          <a:bodyPr wrap="none" rtlCol="0">
            <a:spAutoFit/>
          </a:bodyPr>
          <a:lstStyle/>
          <a:p>
            <a:pPr algn="ctr"/>
            <a:r>
              <a:rPr lang="en-US" b="1" dirty="0" smtClean="0"/>
              <a:t>Prompt Pizza</a:t>
            </a:r>
          </a:p>
          <a:p>
            <a:pPr algn="ctr"/>
            <a:r>
              <a:rPr lang="en-US" b="1" dirty="0" smtClean="0"/>
              <a:t> Delivery</a:t>
            </a:r>
            <a:endParaRPr lang="en-US" b="1" dirty="0"/>
          </a:p>
        </p:txBody>
      </p:sp>
      <p:sp>
        <p:nvSpPr>
          <p:cNvPr id="12" name="Line 6"/>
          <p:cNvSpPr>
            <a:spLocks noChangeShapeType="1"/>
          </p:cNvSpPr>
          <p:nvPr/>
        </p:nvSpPr>
        <p:spPr bwMode="auto">
          <a:xfrm>
            <a:off x="2780384" y="4811580"/>
            <a:ext cx="1791615" cy="0"/>
          </a:xfrm>
          <a:prstGeom prst="line">
            <a:avLst/>
          </a:prstGeom>
          <a:noFill/>
          <a:ln w="38100">
            <a:solidFill>
              <a:schemeClr val="tx1"/>
            </a:solidFill>
            <a:round/>
            <a:headEnd/>
            <a:tailEnd/>
          </a:ln>
          <a:effectLst/>
        </p:spPr>
        <p:txBody>
          <a:bodyPr/>
          <a:lstStyle/>
          <a:p>
            <a:endParaRPr lang="en-US"/>
          </a:p>
        </p:txBody>
      </p:sp>
      <p:sp>
        <p:nvSpPr>
          <p:cNvPr id="13" name="Line 6"/>
          <p:cNvSpPr>
            <a:spLocks noChangeShapeType="1"/>
          </p:cNvSpPr>
          <p:nvPr/>
        </p:nvSpPr>
        <p:spPr bwMode="auto">
          <a:xfrm>
            <a:off x="2766965" y="5771705"/>
            <a:ext cx="1791615" cy="0"/>
          </a:xfrm>
          <a:prstGeom prst="line">
            <a:avLst/>
          </a:prstGeom>
          <a:noFill/>
          <a:ln w="38100">
            <a:solidFill>
              <a:schemeClr val="tx1"/>
            </a:solidFill>
            <a:round/>
            <a:headEnd/>
            <a:tailEnd/>
          </a:ln>
          <a:effectLst/>
        </p:spPr>
        <p:txBody>
          <a:bodyPr/>
          <a:lstStyle/>
          <a:p>
            <a:endParaRPr lang="en-US"/>
          </a:p>
        </p:txBody>
      </p:sp>
      <p:sp>
        <p:nvSpPr>
          <p:cNvPr id="14" name="Line 6"/>
          <p:cNvSpPr>
            <a:spLocks noChangeShapeType="1"/>
          </p:cNvSpPr>
          <p:nvPr/>
        </p:nvSpPr>
        <p:spPr bwMode="auto">
          <a:xfrm>
            <a:off x="2766965" y="3813050"/>
            <a:ext cx="1791615" cy="0"/>
          </a:xfrm>
          <a:prstGeom prst="line">
            <a:avLst/>
          </a:prstGeom>
          <a:noFill/>
          <a:ln w="38100">
            <a:solidFill>
              <a:schemeClr val="tx1"/>
            </a:solidFill>
            <a:round/>
            <a:headEnd/>
            <a:tailEnd/>
          </a:ln>
          <a:effectLst/>
        </p:spPr>
        <p:txBody>
          <a:bodyPr/>
          <a:lstStyle/>
          <a:p>
            <a:endParaRPr lang="en-US"/>
          </a:p>
        </p:txBody>
      </p:sp>
      <p:sp>
        <p:nvSpPr>
          <p:cNvPr id="15" name="Line 6"/>
          <p:cNvSpPr>
            <a:spLocks noChangeShapeType="1"/>
          </p:cNvSpPr>
          <p:nvPr/>
        </p:nvSpPr>
        <p:spPr bwMode="auto">
          <a:xfrm>
            <a:off x="5161495" y="3505810"/>
            <a:ext cx="1791615" cy="0"/>
          </a:xfrm>
          <a:prstGeom prst="line">
            <a:avLst/>
          </a:prstGeom>
          <a:noFill/>
          <a:ln w="38100">
            <a:solidFill>
              <a:schemeClr val="tx1"/>
            </a:solidFill>
            <a:round/>
            <a:headEnd/>
            <a:tailEnd/>
          </a:ln>
          <a:effectLst/>
        </p:spPr>
        <p:txBody>
          <a:bodyPr/>
          <a:lstStyle/>
          <a:p>
            <a:endParaRPr lang="en-US"/>
          </a:p>
        </p:txBody>
      </p:sp>
      <p:sp>
        <p:nvSpPr>
          <p:cNvPr id="16" name="Line 6"/>
          <p:cNvSpPr>
            <a:spLocks noChangeShapeType="1"/>
          </p:cNvSpPr>
          <p:nvPr/>
        </p:nvSpPr>
        <p:spPr bwMode="auto">
          <a:xfrm>
            <a:off x="5161495" y="4043480"/>
            <a:ext cx="1791615" cy="0"/>
          </a:xfrm>
          <a:prstGeom prst="line">
            <a:avLst/>
          </a:prstGeom>
          <a:noFill/>
          <a:ln w="38100">
            <a:solidFill>
              <a:schemeClr val="tx1"/>
            </a:solidFill>
            <a:round/>
            <a:headEnd/>
            <a:tailEnd/>
          </a:ln>
          <a:effectLst/>
        </p:spPr>
        <p:txBody>
          <a:bodyPr/>
          <a:lstStyle/>
          <a:p>
            <a:endParaRPr lang="en-US"/>
          </a:p>
        </p:txBody>
      </p:sp>
      <p:sp>
        <p:nvSpPr>
          <p:cNvPr id="17" name="Line 6"/>
          <p:cNvSpPr>
            <a:spLocks noChangeShapeType="1"/>
          </p:cNvSpPr>
          <p:nvPr/>
        </p:nvSpPr>
        <p:spPr bwMode="auto">
          <a:xfrm>
            <a:off x="5148075" y="4504340"/>
            <a:ext cx="1791615" cy="0"/>
          </a:xfrm>
          <a:prstGeom prst="line">
            <a:avLst/>
          </a:prstGeom>
          <a:noFill/>
          <a:ln w="38100">
            <a:solidFill>
              <a:schemeClr val="tx1"/>
            </a:solidFill>
            <a:round/>
            <a:headEnd/>
            <a:tailEnd/>
          </a:ln>
          <a:effectLst/>
        </p:spPr>
        <p:txBody>
          <a:bodyPr/>
          <a:lstStyle/>
          <a:p>
            <a:endParaRPr lang="en-US"/>
          </a:p>
        </p:txBody>
      </p:sp>
      <p:sp>
        <p:nvSpPr>
          <p:cNvPr id="18" name="Line 6"/>
          <p:cNvSpPr>
            <a:spLocks noChangeShapeType="1"/>
          </p:cNvSpPr>
          <p:nvPr/>
        </p:nvSpPr>
        <p:spPr bwMode="auto">
          <a:xfrm>
            <a:off x="5148075" y="5003605"/>
            <a:ext cx="1791615" cy="0"/>
          </a:xfrm>
          <a:prstGeom prst="line">
            <a:avLst/>
          </a:prstGeom>
          <a:noFill/>
          <a:ln w="38100">
            <a:solidFill>
              <a:schemeClr val="tx1"/>
            </a:solidFill>
            <a:round/>
            <a:headEnd/>
            <a:tailEnd/>
          </a:ln>
          <a:effectLst/>
        </p:spPr>
        <p:txBody>
          <a:bodyPr/>
          <a:lstStyle/>
          <a:p>
            <a:endParaRPr lang="en-US"/>
          </a:p>
        </p:txBody>
      </p:sp>
      <p:sp>
        <p:nvSpPr>
          <p:cNvPr id="19" name="Line 6"/>
          <p:cNvSpPr>
            <a:spLocks noChangeShapeType="1"/>
          </p:cNvSpPr>
          <p:nvPr/>
        </p:nvSpPr>
        <p:spPr bwMode="auto">
          <a:xfrm>
            <a:off x="5161495" y="5502870"/>
            <a:ext cx="1791615" cy="0"/>
          </a:xfrm>
          <a:prstGeom prst="line">
            <a:avLst/>
          </a:prstGeom>
          <a:noFill/>
          <a:ln w="38100">
            <a:solidFill>
              <a:schemeClr val="tx1"/>
            </a:solidFill>
            <a:round/>
            <a:headEnd/>
            <a:tailEnd/>
          </a:ln>
          <a:effectLst/>
        </p:spPr>
        <p:txBody>
          <a:bodyPr/>
          <a:lstStyle/>
          <a:p>
            <a:endParaRPr lang="en-US"/>
          </a:p>
        </p:txBody>
      </p:sp>
      <p:sp>
        <p:nvSpPr>
          <p:cNvPr id="20" name="Line 6"/>
          <p:cNvSpPr>
            <a:spLocks noChangeShapeType="1"/>
          </p:cNvSpPr>
          <p:nvPr/>
        </p:nvSpPr>
        <p:spPr bwMode="auto">
          <a:xfrm>
            <a:off x="5161495" y="6040540"/>
            <a:ext cx="1791615" cy="0"/>
          </a:xfrm>
          <a:prstGeom prst="line">
            <a:avLst/>
          </a:prstGeom>
          <a:noFill/>
          <a:ln w="38100">
            <a:solidFill>
              <a:schemeClr val="tx1"/>
            </a:solidFill>
            <a:round/>
            <a:headEnd/>
            <a:tailEnd/>
          </a:ln>
          <a:effectLst/>
        </p:spPr>
        <p:txBody>
          <a:bodyPr/>
          <a:lstStyle/>
          <a:p>
            <a:endParaRPr lang="en-US"/>
          </a:p>
        </p:txBody>
      </p:sp>
      <p:sp>
        <p:nvSpPr>
          <p:cNvPr id="21" name="Line 6"/>
          <p:cNvSpPr>
            <a:spLocks noChangeShapeType="1"/>
          </p:cNvSpPr>
          <p:nvPr/>
        </p:nvSpPr>
        <p:spPr bwMode="auto">
          <a:xfrm>
            <a:off x="7240369" y="3505810"/>
            <a:ext cx="1038600" cy="0"/>
          </a:xfrm>
          <a:prstGeom prst="line">
            <a:avLst/>
          </a:prstGeom>
          <a:noFill/>
          <a:ln w="38100">
            <a:solidFill>
              <a:schemeClr val="tx1"/>
            </a:solidFill>
            <a:round/>
            <a:headEnd/>
            <a:tailEnd/>
          </a:ln>
          <a:effectLst/>
        </p:spPr>
        <p:txBody>
          <a:bodyPr/>
          <a:lstStyle/>
          <a:p>
            <a:endParaRPr lang="en-US"/>
          </a:p>
        </p:txBody>
      </p:sp>
      <p:sp>
        <p:nvSpPr>
          <p:cNvPr id="22" name="Line 6"/>
          <p:cNvSpPr>
            <a:spLocks noChangeShapeType="1"/>
          </p:cNvSpPr>
          <p:nvPr/>
        </p:nvSpPr>
        <p:spPr bwMode="auto">
          <a:xfrm>
            <a:off x="7258685" y="4043480"/>
            <a:ext cx="1038600" cy="0"/>
          </a:xfrm>
          <a:prstGeom prst="line">
            <a:avLst/>
          </a:prstGeom>
          <a:noFill/>
          <a:ln w="38100">
            <a:solidFill>
              <a:schemeClr val="tx1"/>
            </a:solidFill>
            <a:round/>
            <a:headEnd/>
            <a:tailEnd/>
          </a:ln>
          <a:effectLst/>
        </p:spPr>
        <p:txBody>
          <a:bodyPr/>
          <a:lstStyle/>
          <a:p>
            <a:endParaRPr lang="en-US"/>
          </a:p>
        </p:txBody>
      </p:sp>
      <p:sp>
        <p:nvSpPr>
          <p:cNvPr id="23" name="Line 6"/>
          <p:cNvSpPr>
            <a:spLocks noChangeShapeType="1"/>
          </p:cNvSpPr>
          <p:nvPr/>
        </p:nvSpPr>
        <p:spPr bwMode="auto">
          <a:xfrm>
            <a:off x="7260350" y="4504340"/>
            <a:ext cx="1038600" cy="0"/>
          </a:xfrm>
          <a:prstGeom prst="line">
            <a:avLst/>
          </a:prstGeom>
          <a:noFill/>
          <a:ln w="38100">
            <a:solidFill>
              <a:schemeClr val="tx1"/>
            </a:solidFill>
            <a:round/>
            <a:headEnd/>
            <a:tailEnd/>
          </a:ln>
          <a:effectLst/>
        </p:spPr>
        <p:txBody>
          <a:bodyPr/>
          <a:lstStyle/>
          <a:p>
            <a:endParaRPr lang="en-US"/>
          </a:p>
        </p:txBody>
      </p:sp>
      <p:sp>
        <p:nvSpPr>
          <p:cNvPr id="24" name="Line 6"/>
          <p:cNvSpPr>
            <a:spLocks noChangeShapeType="1"/>
          </p:cNvSpPr>
          <p:nvPr/>
        </p:nvSpPr>
        <p:spPr bwMode="auto">
          <a:xfrm>
            <a:off x="7260350" y="5003605"/>
            <a:ext cx="1038600" cy="0"/>
          </a:xfrm>
          <a:prstGeom prst="line">
            <a:avLst/>
          </a:prstGeom>
          <a:noFill/>
          <a:ln w="38100">
            <a:solidFill>
              <a:schemeClr val="tx1"/>
            </a:solidFill>
            <a:round/>
            <a:headEnd/>
            <a:tailEnd/>
          </a:ln>
          <a:effectLst/>
        </p:spPr>
        <p:txBody>
          <a:bodyPr/>
          <a:lstStyle/>
          <a:p>
            <a:endParaRPr lang="en-US"/>
          </a:p>
        </p:txBody>
      </p:sp>
      <p:sp>
        <p:nvSpPr>
          <p:cNvPr id="25" name="Line 6"/>
          <p:cNvSpPr>
            <a:spLocks noChangeShapeType="1"/>
          </p:cNvSpPr>
          <p:nvPr/>
        </p:nvSpPr>
        <p:spPr bwMode="auto">
          <a:xfrm>
            <a:off x="7260350" y="5502870"/>
            <a:ext cx="1038600" cy="0"/>
          </a:xfrm>
          <a:prstGeom prst="line">
            <a:avLst/>
          </a:prstGeom>
          <a:noFill/>
          <a:ln w="38100">
            <a:solidFill>
              <a:schemeClr val="tx1"/>
            </a:solidFill>
            <a:round/>
            <a:headEnd/>
            <a:tailEnd/>
          </a:ln>
          <a:effectLst/>
        </p:spPr>
        <p:txBody>
          <a:bodyPr/>
          <a:lstStyle/>
          <a:p>
            <a:endParaRPr lang="en-US"/>
          </a:p>
        </p:txBody>
      </p:sp>
      <p:sp>
        <p:nvSpPr>
          <p:cNvPr id="26" name="Line 6"/>
          <p:cNvSpPr>
            <a:spLocks noChangeShapeType="1"/>
          </p:cNvSpPr>
          <p:nvPr/>
        </p:nvSpPr>
        <p:spPr bwMode="auto">
          <a:xfrm>
            <a:off x="7260350" y="6040540"/>
            <a:ext cx="1038600" cy="0"/>
          </a:xfrm>
          <a:prstGeom prst="line">
            <a:avLst/>
          </a:prstGeom>
          <a:noFill/>
          <a:ln w="38100">
            <a:solidFill>
              <a:schemeClr val="tx1"/>
            </a:solidFill>
            <a:round/>
            <a:headEnd/>
            <a:tailEnd/>
          </a:ln>
          <a:effectLst/>
        </p:spPr>
        <p:txBody>
          <a:bodyPr/>
          <a:lstStyle/>
          <a:p>
            <a:endParaRPr lang="en-US"/>
          </a:p>
        </p:txBody>
      </p:sp>
    </p:spTree>
    <p:extLst>
      <p:ext uri="{BB962C8B-B14F-4D97-AF65-F5344CB8AC3E}">
        <p14:creationId xmlns:p14="http://schemas.microsoft.com/office/powerpoint/2010/main" val="348239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CTQT Example</a:t>
            </a:r>
            <a:endParaRPr lang="en-US" dirty="0"/>
          </a:p>
        </p:txBody>
      </p:sp>
      <p:sp>
        <p:nvSpPr>
          <p:cNvPr id="4" name="Rectangle 3"/>
          <p:cNvSpPr>
            <a:spLocks noGrp="1" noChangeArrowheads="1"/>
          </p:cNvSpPr>
          <p:nvPr>
            <p:ph idx="4294967295"/>
          </p:nvPr>
        </p:nvSpPr>
        <p:spPr>
          <a:xfrm>
            <a:off x="784761" y="1136604"/>
            <a:ext cx="8229600" cy="4432391"/>
          </a:xfrm>
          <a:prstGeom prst="rect">
            <a:avLst/>
          </a:prstGeom>
        </p:spPr>
        <p:txBody>
          <a:bodyPr/>
          <a:lstStyle/>
          <a:p>
            <a:pPr>
              <a:buNone/>
            </a:pPr>
            <a:r>
              <a:rPr lang="en-US" sz="2400" dirty="0" smtClean="0">
                <a:solidFill>
                  <a:schemeClr val="tx1"/>
                </a:solidFill>
              </a:rPr>
              <a:t>With </a:t>
            </a:r>
            <a:r>
              <a:rPr lang="en-US" sz="2400" dirty="0">
                <a:solidFill>
                  <a:schemeClr val="tx1"/>
                </a:solidFill>
              </a:rPr>
              <a:t>your team take </a:t>
            </a:r>
            <a:r>
              <a:rPr lang="en-US" sz="2400" dirty="0" smtClean="0">
                <a:solidFill>
                  <a:schemeClr val="tx1"/>
                </a:solidFill>
              </a:rPr>
              <a:t>15 minutes to </a:t>
            </a:r>
            <a:r>
              <a:rPr lang="en-US" sz="2400" dirty="0">
                <a:solidFill>
                  <a:schemeClr val="tx1"/>
                </a:solidFill>
              </a:rPr>
              <a:t>develop a Critical to Quality Tree:</a:t>
            </a:r>
          </a:p>
          <a:p>
            <a:pPr>
              <a:buNone/>
            </a:pPr>
            <a:endParaRPr lang="en-US" dirty="0"/>
          </a:p>
          <a:p>
            <a:pPr>
              <a:buFontTx/>
              <a:buNone/>
            </a:pPr>
            <a:r>
              <a:rPr lang="en-US" dirty="0" smtClean="0"/>
              <a:t>                           </a:t>
            </a:r>
            <a:endParaRPr lang="en-US" sz="2400" dirty="0" smtClean="0"/>
          </a:p>
          <a:p>
            <a:pPr>
              <a:buFontTx/>
              <a:buNone/>
            </a:pPr>
            <a:endParaRPr lang="en-US" dirty="0" smtClean="0"/>
          </a:p>
          <a:p>
            <a:pPr>
              <a:buFontTx/>
              <a:buNone/>
            </a:pPr>
            <a:endParaRPr lang="en-US" dirty="0" smtClean="0"/>
          </a:p>
          <a:p>
            <a:pPr>
              <a:buNone/>
            </a:pPr>
            <a:endParaRPr lang="en-US" dirty="0"/>
          </a:p>
        </p:txBody>
      </p:sp>
      <p:sp>
        <p:nvSpPr>
          <p:cNvPr id="5" name="Line 6"/>
          <p:cNvSpPr>
            <a:spLocks noChangeShapeType="1"/>
          </p:cNvSpPr>
          <p:nvPr/>
        </p:nvSpPr>
        <p:spPr bwMode="auto">
          <a:xfrm>
            <a:off x="685800" y="4267200"/>
            <a:ext cx="1676400" cy="0"/>
          </a:xfrm>
          <a:prstGeom prst="line">
            <a:avLst/>
          </a:prstGeom>
          <a:noFill/>
          <a:ln w="25400">
            <a:solidFill>
              <a:schemeClr val="tx1"/>
            </a:solidFill>
            <a:round/>
            <a:headEnd/>
            <a:tailEnd/>
          </a:ln>
          <a:effectLst/>
        </p:spPr>
        <p:txBody>
          <a:bodyPr/>
          <a:lstStyle/>
          <a:p>
            <a:endParaRPr lang="en-US"/>
          </a:p>
        </p:txBody>
      </p:sp>
      <p:sp>
        <p:nvSpPr>
          <p:cNvPr id="6" name="Text Box 7"/>
          <p:cNvSpPr txBox="1">
            <a:spLocks noChangeArrowheads="1"/>
          </p:cNvSpPr>
          <p:nvPr/>
        </p:nvSpPr>
        <p:spPr bwMode="auto">
          <a:xfrm>
            <a:off x="990600" y="2286000"/>
            <a:ext cx="730250" cy="366712"/>
          </a:xfrm>
          <a:prstGeom prst="rect">
            <a:avLst/>
          </a:prstGeom>
          <a:noFill/>
          <a:ln w="9525">
            <a:noFill/>
            <a:miter lim="800000"/>
            <a:headEnd/>
            <a:tailEnd/>
          </a:ln>
          <a:effectLst/>
        </p:spPr>
        <p:txBody>
          <a:bodyPr wrap="none">
            <a:spAutoFit/>
          </a:bodyPr>
          <a:lstStyle/>
          <a:p>
            <a:r>
              <a:rPr lang="en-US" u="sng" dirty="0"/>
              <a:t>Need</a:t>
            </a:r>
          </a:p>
        </p:txBody>
      </p:sp>
      <p:sp>
        <p:nvSpPr>
          <p:cNvPr id="7" name="Text Box 8"/>
          <p:cNvSpPr txBox="1">
            <a:spLocks noChangeArrowheads="1"/>
          </p:cNvSpPr>
          <p:nvPr/>
        </p:nvSpPr>
        <p:spPr bwMode="auto">
          <a:xfrm>
            <a:off x="3048000" y="2286000"/>
            <a:ext cx="793750" cy="366713"/>
          </a:xfrm>
          <a:prstGeom prst="rect">
            <a:avLst/>
          </a:prstGeom>
          <a:noFill/>
          <a:ln w="9525">
            <a:noFill/>
            <a:miter lim="800000"/>
            <a:headEnd/>
            <a:tailEnd/>
          </a:ln>
          <a:effectLst/>
        </p:spPr>
        <p:txBody>
          <a:bodyPr wrap="none">
            <a:spAutoFit/>
          </a:bodyPr>
          <a:lstStyle/>
          <a:p>
            <a:r>
              <a:rPr lang="en-US" u="sng" dirty="0"/>
              <a:t>Driver</a:t>
            </a:r>
          </a:p>
        </p:txBody>
      </p:sp>
      <p:sp>
        <p:nvSpPr>
          <p:cNvPr id="8" name="Text Box 9"/>
          <p:cNvSpPr txBox="1">
            <a:spLocks noChangeArrowheads="1"/>
          </p:cNvSpPr>
          <p:nvPr/>
        </p:nvSpPr>
        <p:spPr bwMode="auto">
          <a:xfrm>
            <a:off x="5257800" y="2209800"/>
            <a:ext cx="666750" cy="366713"/>
          </a:xfrm>
          <a:prstGeom prst="rect">
            <a:avLst/>
          </a:prstGeom>
          <a:noFill/>
          <a:ln w="9525">
            <a:noFill/>
            <a:miter lim="800000"/>
            <a:headEnd/>
            <a:tailEnd/>
          </a:ln>
          <a:effectLst/>
        </p:spPr>
        <p:txBody>
          <a:bodyPr wrap="none">
            <a:spAutoFit/>
          </a:bodyPr>
          <a:lstStyle/>
          <a:p>
            <a:r>
              <a:rPr lang="en-US" u="sng" dirty="0"/>
              <a:t>CTQ</a:t>
            </a:r>
          </a:p>
        </p:txBody>
      </p:sp>
      <p:sp>
        <p:nvSpPr>
          <p:cNvPr id="9" name="Line 10"/>
          <p:cNvSpPr>
            <a:spLocks noChangeShapeType="1"/>
          </p:cNvSpPr>
          <p:nvPr/>
        </p:nvSpPr>
        <p:spPr bwMode="auto">
          <a:xfrm>
            <a:off x="2743200" y="3200400"/>
            <a:ext cx="1676400" cy="0"/>
          </a:xfrm>
          <a:prstGeom prst="line">
            <a:avLst/>
          </a:prstGeom>
          <a:noFill/>
          <a:ln w="25400">
            <a:solidFill>
              <a:schemeClr val="tx1"/>
            </a:solidFill>
            <a:round/>
            <a:headEnd/>
            <a:tailEnd/>
          </a:ln>
          <a:effectLst/>
        </p:spPr>
        <p:txBody>
          <a:bodyPr/>
          <a:lstStyle/>
          <a:p>
            <a:endParaRPr lang="en-US"/>
          </a:p>
        </p:txBody>
      </p:sp>
      <p:sp>
        <p:nvSpPr>
          <p:cNvPr id="10" name="Line 11"/>
          <p:cNvSpPr>
            <a:spLocks noChangeShapeType="1"/>
          </p:cNvSpPr>
          <p:nvPr/>
        </p:nvSpPr>
        <p:spPr bwMode="auto">
          <a:xfrm>
            <a:off x="2743200" y="4876800"/>
            <a:ext cx="1676400" cy="0"/>
          </a:xfrm>
          <a:prstGeom prst="line">
            <a:avLst/>
          </a:prstGeom>
          <a:noFill/>
          <a:ln w="25400">
            <a:solidFill>
              <a:schemeClr val="tx1"/>
            </a:solidFill>
            <a:round/>
            <a:headEnd/>
            <a:tailEnd/>
          </a:ln>
          <a:effectLst/>
        </p:spPr>
        <p:txBody>
          <a:bodyPr/>
          <a:lstStyle/>
          <a:p>
            <a:endParaRPr lang="en-US"/>
          </a:p>
        </p:txBody>
      </p:sp>
      <p:sp>
        <p:nvSpPr>
          <p:cNvPr id="11" name="Line 12"/>
          <p:cNvSpPr>
            <a:spLocks noChangeShapeType="1"/>
          </p:cNvSpPr>
          <p:nvPr/>
        </p:nvSpPr>
        <p:spPr bwMode="auto">
          <a:xfrm>
            <a:off x="2819400" y="6324600"/>
            <a:ext cx="1676400" cy="0"/>
          </a:xfrm>
          <a:prstGeom prst="line">
            <a:avLst/>
          </a:prstGeom>
          <a:noFill/>
          <a:ln w="25400">
            <a:solidFill>
              <a:schemeClr val="tx1"/>
            </a:solidFill>
            <a:round/>
            <a:headEnd/>
            <a:tailEnd/>
          </a:ln>
          <a:effectLst/>
        </p:spPr>
        <p:txBody>
          <a:bodyPr/>
          <a:lstStyle/>
          <a:p>
            <a:endParaRPr lang="en-US"/>
          </a:p>
        </p:txBody>
      </p:sp>
      <p:sp>
        <p:nvSpPr>
          <p:cNvPr id="12" name="Line 13"/>
          <p:cNvSpPr>
            <a:spLocks noChangeShapeType="1"/>
          </p:cNvSpPr>
          <p:nvPr/>
        </p:nvSpPr>
        <p:spPr bwMode="auto">
          <a:xfrm>
            <a:off x="4953000" y="3200400"/>
            <a:ext cx="1676400" cy="0"/>
          </a:xfrm>
          <a:prstGeom prst="line">
            <a:avLst/>
          </a:prstGeom>
          <a:noFill/>
          <a:ln w="25400">
            <a:solidFill>
              <a:schemeClr val="tx1"/>
            </a:solidFill>
            <a:round/>
            <a:headEnd/>
            <a:tailEnd/>
          </a:ln>
          <a:effectLst/>
        </p:spPr>
        <p:txBody>
          <a:bodyPr/>
          <a:lstStyle/>
          <a:p>
            <a:endParaRPr lang="en-US"/>
          </a:p>
        </p:txBody>
      </p:sp>
      <p:sp>
        <p:nvSpPr>
          <p:cNvPr id="13" name="Line 14"/>
          <p:cNvSpPr>
            <a:spLocks noChangeShapeType="1"/>
          </p:cNvSpPr>
          <p:nvPr/>
        </p:nvSpPr>
        <p:spPr bwMode="auto">
          <a:xfrm>
            <a:off x="4953000" y="3886200"/>
            <a:ext cx="1676400" cy="0"/>
          </a:xfrm>
          <a:prstGeom prst="line">
            <a:avLst/>
          </a:prstGeom>
          <a:noFill/>
          <a:ln w="25400">
            <a:solidFill>
              <a:schemeClr val="tx1"/>
            </a:solidFill>
            <a:round/>
            <a:headEnd/>
            <a:tailEnd/>
          </a:ln>
          <a:effectLst/>
        </p:spPr>
        <p:txBody>
          <a:bodyPr/>
          <a:lstStyle/>
          <a:p>
            <a:endParaRPr lang="en-US"/>
          </a:p>
        </p:txBody>
      </p:sp>
      <p:sp>
        <p:nvSpPr>
          <p:cNvPr id="14" name="Line 15"/>
          <p:cNvSpPr>
            <a:spLocks noChangeShapeType="1"/>
          </p:cNvSpPr>
          <p:nvPr/>
        </p:nvSpPr>
        <p:spPr bwMode="auto">
          <a:xfrm>
            <a:off x="5029200" y="6324600"/>
            <a:ext cx="1676400" cy="0"/>
          </a:xfrm>
          <a:prstGeom prst="line">
            <a:avLst/>
          </a:prstGeom>
          <a:noFill/>
          <a:ln w="25400">
            <a:solidFill>
              <a:schemeClr val="tx1"/>
            </a:solidFill>
            <a:round/>
            <a:headEnd/>
            <a:tailEnd/>
          </a:ln>
          <a:effectLst/>
        </p:spPr>
        <p:txBody>
          <a:bodyPr/>
          <a:lstStyle/>
          <a:p>
            <a:endParaRPr lang="en-US"/>
          </a:p>
        </p:txBody>
      </p:sp>
      <p:sp>
        <p:nvSpPr>
          <p:cNvPr id="15" name="Line 18"/>
          <p:cNvSpPr>
            <a:spLocks noChangeShapeType="1"/>
          </p:cNvSpPr>
          <p:nvPr/>
        </p:nvSpPr>
        <p:spPr bwMode="auto">
          <a:xfrm>
            <a:off x="4876800" y="4876800"/>
            <a:ext cx="1676400" cy="0"/>
          </a:xfrm>
          <a:prstGeom prst="line">
            <a:avLst/>
          </a:prstGeom>
          <a:noFill/>
          <a:ln w="25400">
            <a:solidFill>
              <a:schemeClr val="tx1"/>
            </a:solidFill>
            <a:round/>
            <a:headEnd/>
            <a:tailEnd/>
          </a:ln>
          <a:effectLst/>
        </p:spPr>
        <p:txBody>
          <a:bodyPr/>
          <a:lstStyle/>
          <a:p>
            <a:endParaRPr lang="en-US"/>
          </a:p>
        </p:txBody>
      </p:sp>
      <p:sp>
        <p:nvSpPr>
          <p:cNvPr id="16" name="Text Box 19"/>
          <p:cNvSpPr txBox="1">
            <a:spLocks noChangeArrowheads="1"/>
          </p:cNvSpPr>
          <p:nvPr/>
        </p:nvSpPr>
        <p:spPr bwMode="auto">
          <a:xfrm>
            <a:off x="457200" y="3810000"/>
            <a:ext cx="2201244" cy="338554"/>
          </a:xfrm>
          <a:prstGeom prst="rect">
            <a:avLst/>
          </a:prstGeom>
          <a:noFill/>
          <a:ln w="9525">
            <a:noFill/>
            <a:miter lim="800000"/>
            <a:headEnd/>
            <a:tailEnd/>
          </a:ln>
          <a:effectLst/>
        </p:spPr>
        <p:txBody>
          <a:bodyPr wrap="none">
            <a:spAutoFit/>
          </a:bodyPr>
          <a:lstStyle/>
          <a:p>
            <a:r>
              <a:rPr lang="en-US" sz="1600" dirty="0" smtClean="0"/>
              <a:t>Prompt </a:t>
            </a:r>
            <a:r>
              <a:rPr lang="en-US" sz="1600" dirty="0"/>
              <a:t>Pizza Delivery</a:t>
            </a:r>
          </a:p>
        </p:txBody>
      </p:sp>
      <p:sp>
        <p:nvSpPr>
          <p:cNvPr id="17" name="Text Box 20"/>
          <p:cNvSpPr txBox="1">
            <a:spLocks noChangeArrowheads="1"/>
          </p:cNvSpPr>
          <p:nvPr/>
        </p:nvSpPr>
        <p:spPr bwMode="auto">
          <a:xfrm>
            <a:off x="7543800" y="2209800"/>
            <a:ext cx="806450" cy="366713"/>
          </a:xfrm>
          <a:prstGeom prst="rect">
            <a:avLst/>
          </a:prstGeom>
          <a:noFill/>
          <a:ln w="9525">
            <a:noFill/>
            <a:miter lim="800000"/>
            <a:headEnd/>
            <a:tailEnd/>
          </a:ln>
          <a:effectLst/>
        </p:spPr>
        <p:txBody>
          <a:bodyPr wrap="none">
            <a:spAutoFit/>
          </a:bodyPr>
          <a:lstStyle/>
          <a:p>
            <a:r>
              <a:rPr lang="en-US" u="sng" dirty="0"/>
              <a:t>Metric</a:t>
            </a:r>
          </a:p>
        </p:txBody>
      </p:sp>
      <p:sp>
        <p:nvSpPr>
          <p:cNvPr id="18" name="Line 22"/>
          <p:cNvSpPr>
            <a:spLocks noChangeShapeType="1"/>
          </p:cNvSpPr>
          <p:nvPr/>
        </p:nvSpPr>
        <p:spPr bwMode="auto">
          <a:xfrm>
            <a:off x="7315200" y="3886200"/>
            <a:ext cx="1371600" cy="0"/>
          </a:xfrm>
          <a:prstGeom prst="line">
            <a:avLst/>
          </a:prstGeom>
          <a:noFill/>
          <a:ln w="25400">
            <a:solidFill>
              <a:schemeClr val="tx1"/>
            </a:solidFill>
            <a:round/>
            <a:headEnd/>
            <a:tailEnd/>
          </a:ln>
          <a:effectLst/>
        </p:spPr>
        <p:txBody>
          <a:bodyPr/>
          <a:lstStyle/>
          <a:p>
            <a:endParaRPr lang="en-US" dirty="0"/>
          </a:p>
        </p:txBody>
      </p:sp>
      <p:pic>
        <p:nvPicPr>
          <p:cNvPr id="19" name="Picture 2"/>
          <p:cNvPicPr>
            <a:picLocks noChangeAspect="1" noChangeArrowheads="1"/>
          </p:cNvPicPr>
          <p:nvPr/>
        </p:nvPicPr>
        <p:blipFill>
          <a:blip r:embed="rId2" cstate="print"/>
          <a:srcRect/>
          <a:stretch>
            <a:fillRect/>
          </a:stretch>
        </p:blipFill>
        <p:spPr bwMode="auto">
          <a:xfrm>
            <a:off x="152400" y="1062558"/>
            <a:ext cx="685800" cy="894359"/>
          </a:xfrm>
          <a:prstGeom prst="rect">
            <a:avLst/>
          </a:prstGeom>
          <a:noFill/>
          <a:ln w="9525">
            <a:noFill/>
            <a:miter lim="800000"/>
            <a:headEnd/>
            <a:tailEnd/>
          </a:ln>
        </p:spPr>
      </p:pic>
      <p:sp>
        <p:nvSpPr>
          <p:cNvPr id="20" name="TextBox 19"/>
          <p:cNvSpPr txBox="1"/>
          <p:nvPr/>
        </p:nvSpPr>
        <p:spPr>
          <a:xfrm>
            <a:off x="2819400" y="2819400"/>
            <a:ext cx="1676400" cy="338554"/>
          </a:xfrm>
          <a:prstGeom prst="rect">
            <a:avLst/>
          </a:prstGeom>
          <a:noFill/>
        </p:spPr>
        <p:txBody>
          <a:bodyPr wrap="square" rtlCol="0">
            <a:spAutoFit/>
          </a:bodyPr>
          <a:lstStyle/>
          <a:p>
            <a:r>
              <a:rPr lang="en-US" sz="1600" dirty="0" smtClean="0"/>
              <a:t>Pizza making</a:t>
            </a:r>
            <a:endParaRPr lang="en-US" sz="1600" dirty="0"/>
          </a:p>
        </p:txBody>
      </p:sp>
      <p:sp>
        <p:nvSpPr>
          <p:cNvPr id="21" name="TextBox 20"/>
          <p:cNvSpPr txBox="1"/>
          <p:nvPr/>
        </p:nvSpPr>
        <p:spPr>
          <a:xfrm>
            <a:off x="2819400" y="4191000"/>
            <a:ext cx="1676400" cy="584775"/>
          </a:xfrm>
          <a:prstGeom prst="rect">
            <a:avLst/>
          </a:prstGeom>
          <a:noFill/>
        </p:spPr>
        <p:txBody>
          <a:bodyPr wrap="square" rtlCol="0">
            <a:spAutoFit/>
          </a:bodyPr>
          <a:lstStyle/>
          <a:p>
            <a:r>
              <a:rPr lang="en-US" sz="1600" dirty="0" smtClean="0"/>
              <a:t>Reliability of drivers</a:t>
            </a:r>
            <a:endParaRPr lang="en-US" sz="1600" dirty="0"/>
          </a:p>
        </p:txBody>
      </p:sp>
      <p:sp>
        <p:nvSpPr>
          <p:cNvPr id="22" name="TextBox 21"/>
          <p:cNvSpPr txBox="1"/>
          <p:nvPr/>
        </p:nvSpPr>
        <p:spPr>
          <a:xfrm>
            <a:off x="2658444" y="5867400"/>
            <a:ext cx="1837356" cy="338554"/>
          </a:xfrm>
          <a:prstGeom prst="rect">
            <a:avLst/>
          </a:prstGeom>
          <a:noFill/>
        </p:spPr>
        <p:txBody>
          <a:bodyPr wrap="square" rtlCol="0">
            <a:spAutoFit/>
          </a:bodyPr>
          <a:lstStyle/>
          <a:p>
            <a:r>
              <a:rPr lang="en-US" sz="1600" dirty="0" smtClean="0"/>
              <a:t>Traffic conditions</a:t>
            </a:r>
            <a:endParaRPr lang="en-US" sz="1600" dirty="0"/>
          </a:p>
        </p:txBody>
      </p:sp>
      <p:sp>
        <p:nvSpPr>
          <p:cNvPr id="23" name="TextBox 22"/>
          <p:cNvSpPr txBox="1"/>
          <p:nvPr/>
        </p:nvSpPr>
        <p:spPr>
          <a:xfrm>
            <a:off x="4953000" y="2590800"/>
            <a:ext cx="1752600" cy="584775"/>
          </a:xfrm>
          <a:prstGeom prst="rect">
            <a:avLst/>
          </a:prstGeom>
          <a:noFill/>
        </p:spPr>
        <p:txBody>
          <a:bodyPr wrap="square" rtlCol="0">
            <a:spAutoFit/>
          </a:bodyPr>
          <a:lstStyle/>
          <a:p>
            <a:r>
              <a:rPr lang="en-US" sz="1600" dirty="0" smtClean="0"/>
              <a:t>Availability of ingredients</a:t>
            </a:r>
          </a:p>
        </p:txBody>
      </p:sp>
      <p:sp>
        <p:nvSpPr>
          <p:cNvPr id="24" name="TextBox 23"/>
          <p:cNvSpPr txBox="1"/>
          <p:nvPr/>
        </p:nvSpPr>
        <p:spPr>
          <a:xfrm>
            <a:off x="4876800" y="3352800"/>
            <a:ext cx="1828800" cy="584775"/>
          </a:xfrm>
          <a:prstGeom prst="rect">
            <a:avLst/>
          </a:prstGeom>
          <a:noFill/>
        </p:spPr>
        <p:txBody>
          <a:bodyPr wrap="square" rtlCol="0">
            <a:spAutoFit/>
          </a:bodyPr>
          <a:lstStyle/>
          <a:p>
            <a:r>
              <a:rPr lang="en-US" sz="1600" dirty="0" smtClean="0"/>
              <a:t>Availability of cooks</a:t>
            </a:r>
            <a:endParaRPr lang="en-US" sz="1600" dirty="0"/>
          </a:p>
        </p:txBody>
      </p:sp>
      <p:sp>
        <p:nvSpPr>
          <p:cNvPr id="25" name="TextBox 24"/>
          <p:cNvSpPr txBox="1"/>
          <p:nvPr/>
        </p:nvSpPr>
        <p:spPr>
          <a:xfrm>
            <a:off x="4876800" y="4191000"/>
            <a:ext cx="1752600" cy="584775"/>
          </a:xfrm>
          <a:prstGeom prst="rect">
            <a:avLst/>
          </a:prstGeom>
          <a:noFill/>
        </p:spPr>
        <p:txBody>
          <a:bodyPr wrap="square" rtlCol="0">
            <a:spAutoFit/>
          </a:bodyPr>
          <a:lstStyle/>
          <a:p>
            <a:r>
              <a:rPr lang="en-US" sz="1600" dirty="0" smtClean="0"/>
              <a:t>Availability of drivers</a:t>
            </a:r>
          </a:p>
        </p:txBody>
      </p:sp>
      <p:sp>
        <p:nvSpPr>
          <p:cNvPr id="26" name="TextBox 25"/>
          <p:cNvSpPr txBox="1"/>
          <p:nvPr/>
        </p:nvSpPr>
        <p:spPr>
          <a:xfrm>
            <a:off x="4953000" y="5638800"/>
            <a:ext cx="1752600" cy="584775"/>
          </a:xfrm>
          <a:prstGeom prst="rect">
            <a:avLst/>
          </a:prstGeom>
          <a:noFill/>
        </p:spPr>
        <p:txBody>
          <a:bodyPr wrap="square" rtlCol="0">
            <a:spAutoFit/>
          </a:bodyPr>
          <a:lstStyle/>
          <a:p>
            <a:r>
              <a:rPr lang="en-US" sz="1600" dirty="0" smtClean="0"/>
              <a:t>Day and time of delivery</a:t>
            </a:r>
          </a:p>
        </p:txBody>
      </p:sp>
      <p:sp>
        <p:nvSpPr>
          <p:cNvPr id="27" name="TextBox 26"/>
          <p:cNvSpPr txBox="1"/>
          <p:nvPr/>
        </p:nvSpPr>
        <p:spPr>
          <a:xfrm>
            <a:off x="7086600" y="2514600"/>
            <a:ext cx="1828800" cy="584775"/>
          </a:xfrm>
          <a:prstGeom prst="rect">
            <a:avLst/>
          </a:prstGeom>
          <a:noFill/>
        </p:spPr>
        <p:txBody>
          <a:bodyPr wrap="square" rtlCol="0">
            <a:spAutoFit/>
          </a:bodyPr>
          <a:lstStyle/>
          <a:p>
            <a:r>
              <a:rPr lang="en-US" sz="1600" dirty="0" smtClean="0"/>
              <a:t>Reorder point for each ingredient</a:t>
            </a:r>
            <a:endParaRPr lang="en-US" sz="1600" dirty="0"/>
          </a:p>
        </p:txBody>
      </p:sp>
      <p:sp>
        <p:nvSpPr>
          <p:cNvPr id="28" name="Line 22"/>
          <p:cNvSpPr>
            <a:spLocks noChangeShapeType="1"/>
          </p:cNvSpPr>
          <p:nvPr/>
        </p:nvSpPr>
        <p:spPr bwMode="auto">
          <a:xfrm>
            <a:off x="7315200" y="3124200"/>
            <a:ext cx="1371600" cy="0"/>
          </a:xfrm>
          <a:prstGeom prst="line">
            <a:avLst/>
          </a:prstGeom>
          <a:noFill/>
          <a:ln w="25400">
            <a:solidFill>
              <a:schemeClr val="tx1"/>
            </a:solidFill>
            <a:round/>
            <a:headEnd/>
            <a:tailEnd/>
          </a:ln>
          <a:effectLst/>
        </p:spPr>
        <p:txBody>
          <a:bodyPr/>
          <a:lstStyle/>
          <a:p>
            <a:endParaRPr lang="en-US"/>
          </a:p>
        </p:txBody>
      </p:sp>
      <p:sp>
        <p:nvSpPr>
          <p:cNvPr id="29" name="TextBox 28"/>
          <p:cNvSpPr txBox="1"/>
          <p:nvPr/>
        </p:nvSpPr>
        <p:spPr>
          <a:xfrm>
            <a:off x="7162800" y="3276600"/>
            <a:ext cx="1828800" cy="584775"/>
          </a:xfrm>
          <a:prstGeom prst="rect">
            <a:avLst/>
          </a:prstGeom>
          <a:noFill/>
        </p:spPr>
        <p:txBody>
          <a:bodyPr wrap="square" rtlCol="0">
            <a:spAutoFit/>
          </a:bodyPr>
          <a:lstStyle/>
          <a:p>
            <a:r>
              <a:rPr lang="en-US" sz="1600" dirty="0" smtClean="0"/>
              <a:t>Sun-Thurs</a:t>
            </a:r>
            <a:r>
              <a:rPr lang="en-US" sz="1600" dirty="0" smtClean="0">
                <a:sym typeface="Wingdings" pitchFamily="2" charset="2"/>
              </a:rPr>
              <a:t> 2</a:t>
            </a:r>
          </a:p>
          <a:p>
            <a:r>
              <a:rPr lang="en-US" sz="1600" dirty="0" smtClean="0">
                <a:sym typeface="Wingdings" pitchFamily="2" charset="2"/>
              </a:rPr>
              <a:t>Fri-Sat4</a:t>
            </a:r>
            <a:endParaRPr lang="en-US" sz="1600" dirty="0"/>
          </a:p>
        </p:txBody>
      </p:sp>
      <p:sp>
        <p:nvSpPr>
          <p:cNvPr id="30" name="Line 22"/>
          <p:cNvSpPr>
            <a:spLocks noChangeShapeType="1"/>
          </p:cNvSpPr>
          <p:nvPr/>
        </p:nvSpPr>
        <p:spPr bwMode="auto">
          <a:xfrm>
            <a:off x="7239000" y="4800600"/>
            <a:ext cx="1371600" cy="0"/>
          </a:xfrm>
          <a:prstGeom prst="line">
            <a:avLst/>
          </a:prstGeom>
          <a:noFill/>
          <a:ln w="25400">
            <a:solidFill>
              <a:schemeClr val="tx1"/>
            </a:solidFill>
            <a:round/>
            <a:headEnd/>
            <a:tailEnd/>
          </a:ln>
          <a:effectLst/>
        </p:spPr>
        <p:txBody>
          <a:bodyPr/>
          <a:lstStyle/>
          <a:p>
            <a:endParaRPr lang="en-US" dirty="0"/>
          </a:p>
        </p:txBody>
      </p:sp>
      <p:sp>
        <p:nvSpPr>
          <p:cNvPr id="31" name="TextBox 30"/>
          <p:cNvSpPr txBox="1"/>
          <p:nvPr/>
        </p:nvSpPr>
        <p:spPr>
          <a:xfrm>
            <a:off x="7315200" y="4235505"/>
            <a:ext cx="1828800" cy="584775"/>
          </a:xfrm>
          <a:prstGeom prst="rect">
            <a:avLst/>
          </a:prstGeom>
          <a:noFill/>
        </p:spPr>
        <p:txBody>
          <a:bodyPr wrap="square" rtlCol="0">
            <a:spAutoFit/>
          </a:bodyPr>
          <a:lstStyle/>
          <a:p>
            <a:r>
              <a:rPr lang="en-US" sz="1600" dirty="0" smtClean="0"/>
              <a:t>5 drivers: On time? Absent?</a:t>
            </a:r>
          </a:p>
        </p:txBody>
      </p:sp>
      <p:sp>
        <p:nvSpPr>
          <p:cNvPr id="32" name="Line 22"/>
          <p:cNvSpPr>
            <a:spLocks noChangeShapeType="1"/>
          </p:cNvSpPr>
          <p:nvPr/>
        </p:nvSpPr>
        <p:spPr bwMode="auto">
          <a:xfrm>
            <a:off x="7239000" y="6324600"/>
            <a:ext cx="1371600" cy="0"/>
          </a:xfrm>
          <a:prstGeom prst="line">
            <a:avLst/>
          </a:prstGeom>
          <a:noFill/>
          <a:ln w="25400">
            <a:solidFill>
              <a:schemeClr val="tx1"/>
            </a:solidFill>
            <a:round/>
            <a:headEnd/>
            <a:tailEnd/>
          </a:ln>
          <a:effectLst/>
        </p:spPr>
        <p:txBody>
          <a:bodyPr/>
          <a:lstStyle/>
          <a:p>
            <a:endParaRPr lang="en-US"/>
          </a:p>
        </p:txBody>
      </p:sp>
      <p:sp>
        <p:nvSpPr>
          <p:cNvPr id="33" name="TextBox 32"/>
          <p:cNvSpPr txBox="1"/>
          <p:nvPr/>
        </p:nvSpPr>
        <p:spPr>
          <a:xfrm>
            <a:off x="7236585" y="5771705"/>
            <a:ext cx="1828800" cy="584775"/>
          </a:xfrm>
          <a:prstGeom prst="rect">
            <a:avLst/>
          </a:prstGeom>
          <a:noFill/>
        </p:spPr>
        <p:txBody>
          <a:bodyPr wrap="square" rtlCol="0">
            <a:spAutoFit/>
          </a:bodyPr>
          <a:lstStyle/>
          <a:p>
            <a:r>
              <a:rPr lang="en-US" sz="1600" dirty="0" smtClean="0">
                <a:sym typeface="Wingdings" pitchFamily="2" charset="2"/>
              </a:rPr>
              <a:t>How long did delivery take?</a:t>
            </a:r>
          </a:p>
        </p:txBody>
      </p:sp>
    </p:spTree>
    <p:extLst>
      <p:ext uri="{BB962C8B-B14F-4D97-AF65-F5344CB8AC3E}">
        <p14:creationId xmlns:p14="http://schemas.microsoft.com/office/powerpoint/2010/main" val="275912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Teaching Objectives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Introduce DMAIC as a mechanism to solve business problems.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Provide </a:t>
            </a:r>
            <a:r>
              <a:rPr lang="en-US" dirty="0"/>
              <a:t>instruction on a limited set of DMAIC tools.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Provide </a:t>
            </a:r>
            <a:r>
              <a:rPr lang="en-US" dirty="0"/>
              <a:t>DMAIC tollgate questions that should be answered in each phase of a project.</a:t>
            </a:r>
          </a:p>
          <a:p>
            <a:endParaRPr lang="en-US" dirty="0"/>
          </a:p>
        </p:txBody>
      </p:sp>
    </p:spTree>
    <p:extLst>
      <p:ext uri="{BB962C8B-B14F-4D97-AF65-F5344CB8AC3E}">
        <p14:creationId xmlns:p14="http://schemas.microsoft.com/office/powerpoint/2010/main" val="241526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To </a:t>
            </a:r>
            <a:r>
              <a:rPr lang="en-US" dirty="0"/>
              <a:t>offer a </a:t>
            </a:r>
            <a:r>
              <a:rPr lang="en-US" b="1" u="sng" dirty="0"/>
              <a:t>guarantee of 29 minutes</a:t>
            </a:r>
            <a:r>
              <a:rPr lang="en-US" dirty="0"/>
              <a:t> or less, Pete’s average delivery time would have to be </a:t>
            </a:r>
            <a:r>
              <a:rPr lang="en-US" b="1" u="sng" dirty="0"/>
              <a:t>25 minutes or less</a:t>
            </a:r>
            <a:r>
              <a:rPr lang="en-US" dirty="0"/>
              <a:t>.   </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This would limit the amount of “free pizzas” under the guarantee to about </a:t>
            </a:r>
            <a:r>
              <a:rPr lang="en-US" b="1" u="sng" dirty="0"/>
              <a:t>5% of all deliveries</a:t>
            </a:r>
            <a:r>
              <a:rPr lang="en-US" dirty="0"/>
              <a:t>, the breakeven point for the promotion.</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69384"/>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316856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Lauren, the operations management student that worked for Pete as his weekend manager, convinced Pete that before he offered the delivery guarantee he should understand the capabilities of his process.   </a:t>
            </a:r>
          </a:p>
          <a:p>
            <a:pPr marL="457200" indent="-457200">
              <a:buFont typeface="Arial" panose="020B0604020202020204" pitchFamily="34" charset="0"/>
              <a:buChar char="•"/>
            </a:pPr>
            <a:r>
              <a:rPr lang="en-US" dirty="0"/>
              <a:t>Lauren had been studying value stream mapping in her operations management class at school and thought mapping the pizza making process might be useful to help Pete understand more about his processes.</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259870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pPr marL="0" indent="0">
              <a:buNone/>
            </a:pPr>
            <a:r>
              <a:rPr lang="en-US" dirty="0"/>
              <a:t>Lauren pulled a team of employees together and assigned one team member to analyze the demand data for pizzas.   She remembered from her operations management class that </a:t>
            </a:r>
          </a:p>
          <a:p>
            <a:pPr marL="457200" lvl="1" indent="0">
              <a:buNone/>
            </a:pPr>
            <a:r>
              <a:rPr lang="en-US" dirty="0"/>
              <a:t>	</a:t>
            </a:r>
            <a:r>
              <a:rPr lang="en-US" dirty="0" err="1"/>
              <a:t>T</a:t>
            </a:r>
            <a:r>
              <a:rPr lang="en-US" dirty="0" err="1" smtClean="0"/>
              <a:t>akt</a:t>
            </a:r>
            <a:r>
              <a:rPr lang="en-US" dirty="0" smtClean="0"/>
              <a:t> </a:t>
            </a:r>
            <a:r>
              <a:rPr lang="en-US" dirty="0"/>
              <a:t>time = available time/customer demand</a:t>
            </a:r>
          </a:p>
          <a:p>
            <a:pPr marL="0" indent="0">
              <a:buNone/>
            </a:pPr>
            <a:r>
              <a:rPr lang="en-US" dirty="0" smtClean="0"/>
              <a:t>was </a:t>
            </a:r>
            <a:r>
              <a:rPr lang="en-US" dirty="0"/>
              <a:t>very important to understanding how </a:t>
            </a:r>
            <a:r>
              <a:rPr lang="en-US" dirty="0" smtClean="0"/>
              <a:t>often </a:t>
            </a:r>
            <a:r>
              <a:rPr lang="en-US" dirty="0"/>
              <a:t>Pete’s should make a pizza.   However, </a:t>
            </a:r>
            <a:r>
              <a:rPr lang="en-US" dirty="0" smtClean="0"/>
              <a:t>she </a:t>
            </a:r>
            <a:r>
              <a:rPr lang="en-US" dirty="0"/>
              <a:t>wasn’t sure which demand data she </a:t>
            </a:r>
            <a:r>
              <a:rPr lang="en-US" dirty="0" smtClean="0"/>
              <a:t>should use.</a:t>
            </a:r>
          </a:p>
          <a:p>
            <a:pPr marL="0" indent="0">
              <a:buNone/>
            </a:pPr>
            <a:endParaRPr lang="en-US" sz="2000" dirty="0"/>
          </a:p>
          <a:p>
            <a:pPr marL="0" indent="0">
              <a:buNone/>
            </a:pPr>
            <a:r>
              <a:rPr lang="en-US" sz="2000" dirty="0" smtClean="0"/>
              <a:t>Look </a:t>
            </a:r>
            <a:r>
              <a:rPr lang="en-US" sz="2000" dirty="0"/>
              <a:t>in </a:t>
            </a:r>
            <a:r>
              <a:rPr lang="en-US" sz="2000" b="1" u="sng" dirty="0"/>
              <a:t>Data for Pete’s Pizza.xls </a:t>
            </a:r>
            <a:r>
              <a:rPr lang="en-US" sz="2000" dirty="0"/>
              <a:t>for sales data</a:t>
            </a:r>
          </a:p>
          <a:p>
            <a:endParaRPr lang="en-US" dirty="0"/>
          </a:p>
          <a:p>
            <a:endParaRPr lang="en-US" dirty="0"/>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705857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Lauren and her team decided to follow a pepperoni pizza on Friday night.  </a:t>
            </a:r>
          </a:p>
          <a:p>
            <a:pPr marL="457200" indent="-457200">
              <a:buFont typeface="Arial" panose="020B0604020202020204" pitchFamily="34" charset="0"/>
              <a:buChar char="•"/>
            </a:pPr>
            <a:r>
              <a:rPr lang="en-US" dirty="0"/>
              <a:t>After an order is placed by phone.  It takes approximately 60 seconds to take the order.</a:t>
            </a:r>
          </a:p>
          <a:p>
            <a:pPr marL="457200" indent="-457200">
              <a:buFont typeface="Arial" panose="020B0604020202020204" pitchFamily="34" charset="0"/>
              <a:buChar char="•"/>
            </a:pPr>
            <a:r>
              <a:rPr lang="en-US" dirty="0"/>
              <a:t>After the order is placed, the order is prepped by two cooks (four on Friday/Saturday). It takes about 90 seconds to prep a pizza.   </a:t>
            </a:r>
          </a:p>
          <a:p>
            <a:endParaRPr lang="en-US" dirty="0"/>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4138898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The pizza is then put in the oven on a conveyor belt. The oven holds 16 pizza’s and it bakes for 12 minutes.</a:t>
            </a:r>
          </a:p>
          <a:p>
            <a:pPr marL="457200" indent="-457200">
              <a:buFont typeface="Arial" panose="020B0604020202020204" pitchFamily="34" charset="0"/>
              <a:buChar char="•"/>
            </a:pPr>
            <a:r>
              <a:rPr lang="en-US" dirty="0"/>
              <a:t>One of the five available drivers, local college students, takes the completed pizza in a heat-insulated bag to the customer.</a:t>
            </a:r>
          </a:p>
          <a:p>
            <a:pPr marL="457200" indent="-457200">
              <a:buFont typeface="Arial" panose="020B0604020202020204" pitchFamily="34" charset="0"/>
              <a:buChar char="•"/>
            </a:pPr>
            <a:r>
              <a:rPr lang="en-US" dirty="0"/>
              <a:t>Pete’s delivery service operations run every day from </a:t>
            </a:r>
            <a:r>
              <a:rPr lang="en-US" b="1" u="sng" dirty="0"/>
              <a:t>4 p.m. to midnight</a:t>
            </a:r>
            <a:r>
              <a:rPr lang="en-US" dirty="0"/>
              <a:t>. </a:t>
            </a:r>
          </a:p>
          <a:p>
            <a:endParaRPr lang="en-US" dirty="0"/>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250544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Once the pizza is completed a cook removes the pizza from the oven, then slices and boxes the pizza. This takes 60 seconds.</a:t>
            </a:r>
          </a:p>
          <a:p>
            <a:pPr marL="457200" indent="-457200">
              <a:buFont typeface="Arial" panose="020B0604020202020204" pitchFamily="34" charset="0"/>
              <a:buChar char="•"/>
            </a:pPr>
            <a:r>
              <a:rPr lang="en-US" dirty="0"/>
              <a:t>One of the five available drivers, local college students, takes the completed pizza in a heat-insulated bag to the customer.  Average trip was around 9 minutes.</a:t>
            </a:r>
          </a:p>
          <a:p>
            <a:pPr marL="457200" indent="-457200">
              <a:buFont typeface="Arial" panose="020B0604020202020204" pitchFamily="34" charset="0"/>
              <a:buChar char="•"/>
            </a:pPr>
            <a:r>
              <a:rPr lang="en-US" dirty="0"/>
              <a:t>The day that Lauren watched the process there were 4 pizza’s waiting for delivery.</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409214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Lauren and her team followed a pepperoni pizza on Friday night and collected the following data:</a:t>
            </a:r>
          </a:p>
          <a:p>
            <a:pPr lvl="1"/>
            <a:r>
              <a:rPr lang="en-US" dirty="0"/>
              <a:t>	</a:t>
            </a:r>
            <a:r>
              <a:rPr lang="en-US" dirty="0" smtClean="0"/>
              <a:t>Take </a:t>
            </a:r>
            <a:r>
              <a:rPr lang="en-US" dirty="0"/>
              <a:t>Order – 60 seconds</a:t>
            </a:r>
          </a:p>
          <a:p>
            <a:pPr lvl="1"/>
            <a:r>
              <a:rPr lang="en-US" dirty="0"/>
              <a:t>	</a:t>
            </a:r>
            <a:r>
              <a:rPr lang="en-US" dirty="0" smtClean="0"/>
              <a:t>Prep </a:t>
            </a:r>
            <a:r>
              <a:rPr lang="en-US" dirty="0"/>
              <a:t>Pizza – 90 seconds</a:t>
            </a:r>
          </a:p>
          <a:p>
            <a:pPr lvl="1"/>
            <a:r>
              <a:rPr lang="en-US" dirty="0"/>
              <a:t>	</a:t>
            </a:r>
            <a:r>
              <a:rPr lang="en-US" dirty="0" smtClean="0"/>
              <a:t>Bake </a:t>
            </a:r>
            <a:r>
              <a:rPr lang="en-US" dirty="0"/>
              <a:t>Pizza – 12 minutes</a:t>
            </a:r>
          </a:p>
          <a:p>
            <a:pPr lvl="1"/>
            <a:r>
              <a:rPr lang="en-US" dirty="0"/>
              <a:t>	</a:t>
            </a:r>
            <a:r>
              <a:rPr lang="en-US" dirty="0" smtClean="0"/>
              <a:t>Box </a:t>
            </a:r>
            <a:r>
              <a:rPr lang="en-US" dirty="0"/>
              <a:t>– 60 seconds</a:t>
            </a:r>
          </a:p>
          <a:p>
            <a:pPr lvl="1"/>
            <a:r>
              <a:rPr lang="en-US" dirty="0"/>
              <a:t>	</a:t>
            </a:r>
            <a:r>
              <a:rPr lang="en-US" dirty="0" smtClean="0"/>
              <a:t>Waiting </a:t>
            </a:r>
            <a:r>
              <a:rPr lang="en-US" dirty="0"/>
              <a:t>for Delivery – 4 pizza’s waiting, 3.5 min</a:t>
            </a:r>
          </a:p>
          <a:p>
            <a:pPr lvl="1"/>
            <a:r>
              <a:rPr lang="en-US" dirty="0"/>
              <a:t>	</a:t>
            </a:r>
            <a:r>
              <a:rPr lang="en-US" dirty="0" smtClean="0"/>
              <a:t>Deliver </a:t>
            </a:r>
            <a:r>
              <a:rPr lang="en-US" dirty="0"/>
              <a:t>Pizza – 9 minutes to customer</a:t>
            </a:r>
          </a:p>
          <a:p>
            <a:endParaRPr lang="en-US" dirty="0"/>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21593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Pete’s </a:t>
            </a:r>
            <a:r>
              <a:rPr lang="en-US" dirty="0" smtClean="0"/>
              <a:t>Pizzeria </a:t>
            </a:r>
            <a:r>
              <a:rPr lang="en-US" dirty="0"/>
              <a:t>Business Case</a:t>
            </a:r>
          </a:p>
        </p:txBody>
      </p:sp>
      <p:sp>
        <p:nvSpPr>
          <p:cNvPr id="3" name="Content Placeholder 2"/>
          <p:cNvSpPr>
            <a:spLocks noGrp="1"/>
          </p:cNvSpPr>
          <p:nvPr>
            <p:ph idx="1"/>
          </p:nvPr>
        </p:nvSpPr>
        <p:spPr/>
        <p:txBody>
          <a:bodyPr/>
          <a:lstStyle/>
          <a:p>
            <a:r>
              <a:rPr lang="en-US" dirty="0"/>
              <a:t>Lauren observed that approximately 10% of the pizza’s took longer than 29 minutes to deliver.   She also observed that several of the driver’s were confused on directions and may have taken a longer time to deliver the pizza’s.</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15593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3508791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SIPOC Defined</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 process map: Suppliers, Inputs, Core Process, Outputs, Customers </a:t>
            </a:r>
          </a:p>
          <a:p>
            <a:pPr marL="457200" indent="-457200">
              <a:buFont typeface="Arial" panose="020B0604020202020204" pitchFamily="34" charset="0"/>
              <a:buChar char="•"/>
            </a:pPr>
            <a:r>
              <a:rPr lang="en-US" dirty="0"/>
              <a:t>High-level visual representation of a process or value stream</a:t>
            </a:r>
          </a:p>
          <a:p>
            <a:pPr marL="457200" indent="-457200">
              <a:buFont typeface="Arial" panose="020B0604020202020204" pitchFamily="34" charset="0"/>
              <a:buChar char="•"/>
            </a:pPr>
            <a:r>
              <a:rPr lang="en-US" dirty="0"/>
              <a:t>Identifies process inputs, thus used as the first cut at identifying potential key process inputs (KPIs) </a:t>
            </a:r>
            <a:br>
              <a:rPr lang="en-US" dirty="0"/>
            </a:br>
            <a:endParaRPr lang="en-US" dirty="0"/>
          </a:p>
          <a:p>
            <a:endParaRPr lang="en-US" dirty="0"/>
          </a:p>
        </p:txBody>
      </p:sp>
    </p:spTree>
    <p:extLst>
      <p:ext uri="{BB962C8B-B14F-4D97-AF65-F5344CB8AC3E}">
        <p14:creationId xmlns:p14="http://schemas.microsoft.com/office/powerpoint/2010/main" val="1455208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SIPOC Example</a:t>
            </a:r>
            <a:endParaRPr lang="en-US" dirty="0"/>
          </a:p>
        </p:txBody>
      </p:sp>
      <p:pic>
        <p:nvPicPr>
          <p:cNvPr id="4" name="Content Placeholder 4"/>
          <p:cNvPicPr>
            <a:picLocks noGrp="1" noChangeAspect="1" noChangeArrowheads="1"/>
          </p:cNvPicPr>
          <p:nvPr>
            <p:ph idx="4294967295"/>
          </p:nvPr>
        </p:nvPicPr>
        <p:blipFill rotWithShape="1">
          <a:blip r:embed="rId2" cstate="print"/>
          <a:srcRect t="22867"/>
          <a:stretch/>
        </p:blipFill>
        <p:spPr bwMode="auto">
          <a:xfrm>
            <a:off x="232235" y="1278320"/>
            <a:ext cx="8714984" cy="4568847"/>
          </a:xfrm>
          <a:prstGeom prst="rect">
            <a:avLst/>
          </a:prstGeom>
          <a:noFill/>
          <a:ln w="9525">
            <a:noFill/>
            <a:miter lim="800000"/>
            <a:headEnd/>
            <a:tailEnd/>
          </a:ln>
        </p:spPr>
      </p:pic>
    </p:spTree>
    <p:extLst>
      <p:ext uri="{BB962C8B-B14F-4D97-AF65-F5344CB8AC3E}">
        <p14:creationId xmlns:p14="http://schemas.microsoft.com/office/powerpoint/2010/main" val="76913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a:t>
            </a:r>
            <a:endParaRPr lang="en-US" dirty="0"/>
          </a:p>
        </p:txBody>
      </p:sp>
      <p:sp>
        <p:nvSpPr>
          <p:cNvPr id="4" name="Content Placeholder 3"/>
          <p:cNvSpPr>
            <a:spLocks noGrp="1"/>
          </p:cNvSpPr>
          <p:nvPr>
            <p:ph idx="1"/>
          </p:nvPr>
        </p:nvSpPr>
        <p:spPr>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6" name="Rectangle 25"/>
          <p:cNvSpPr/>
          <p:nvPr/>
        </p:nvSpPr>
        <p:spPr>
          <a:xfrm>
            <a:off x="-4040" y="1036615"/>
            <a:ext cx="9144000" cy="54102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9" descr="AFewWordsAboutKano"/>
          <p:cNvPicPr>
            <a:picLocks noChangeAspect="1" noChangeArrowheads="1"/>
          </p:cNvPicPr>
          <p:nvPr/>
        </p:nvPicPr>
        <p:blipFill>
          <a:blip r:embed="rId2" cstate="print"/>
          <a:srcRect/>
          <a:stretch>
            <a:fillRect/>
          </a:stretch>
        </p:blipFill>
        <p:spPr bwMode="auto">
          <a:xfrm>
            <a:off x="6403812" y="3903180"/>
            <a:ext cx="1828800" cy="1473200"/>
          </a:xfrm>
          <a:prstGeom prst="rect">
            <a:avLst/>
          </a:prstGeom>
          <a:noFill/>
          <a:ln w="38100">
            <a:solidFill>
              <a:srgbClr val="333399"/>
            </a:solidFill>
            <a:miter lim="800000"/>
            <a:headEnd/>
            <a:tailEnd/>
          </a:ln>
        </p:spPr>
      </p:pic>
      <p:pic>
        <p:nvPicPr>
          <p:cNvPr id="28" name="Picture 21" descr="ANd9GcQBboL7ur7a56ub77lV83PB72VtuG66htLSFYBzywJFmWue14NX6Q"/>
          <p:cNvPicPr>
            <a:picLocks noChangeAspect="1" noChangeArrowheads="1"/>
          </p:cNvPicPr>
          <p:nvPr/>
        </p:nvPicPr>
        <p:blipFill>
          <a:blip r:embed="rId3" cstate="print"/>
          <a:srcRect/>
          <a:stretch>
            <a:fillRect/>
          </a:stretch>
        </p:blipFill>
        <p:spPr bwMode="auto">
          <a:xfrm>
            <a:off x="6214837" y="1151830"/>
            <a:ext cx="2209800" cy="1465528"/>
          </a:xfrm>
          <a:prstGeom prst="rect">
            <a:avLst/>
          </a:prstGeom>
          <a:noFill/>
          <a:ln w="38100">
            <a:solidFill>
              <a:srgbClr val="333399"/>
            </a:solidFill>
            <a:miter lim="800000"/>
            <a:headEnd/>
            <a:tailEnd/>
          </a:ln>
        </p:spPr>
      </p:pic>
      <p:pic>
        <p:nvPicPr>
          <p:cNvPr id="29" name="Picture 10" descr="ANd9GcQ5ZW-iQ5E6iemaHXmlh7tdkpjvTtRCr9Ie4eN3NBU8oUwyWBmD"/>
          <p:cNvPicPr>
            <a:picLocks noChangeAspect="1" noChangeArrowheads="1"/>
          </p:cNvPicPr>
          <p:nvPr/>
        </p:nvPicPr>
        <p:blipFill>
          <a:blip r:embed="rId4" cstate="print"/>
          <a:srcRect/>
          <a:stretch>
            <a:fillRect/>
          </a:stretch>
        </p:blipFill>
        <p:spPr bwMode="auto">
          <a:xfrm>
            <a:off x="3743122" y="3801775"/>
            <a:ext cx="1685925" cy="1629728"/>
          </a:xfrm>
          <a:prstGeom prst="rect">
            <a:avLst/>
          </a:prstGeom>
          <a:noFill/>
          <a:ln w="38100">
            <a:solidFill>
              <a:srgbClr val="333399"/>
            </a:solidFill>
            <a:miter lim="800000"/>
            <a:headEnd/>
            <a:tailEnd/>
          </a:ln>
        </p:spPr>
      </p:pic>
      <p:pic>
        <p:nvPicPr>
          <p:cNvPr id="30" name="Picture 13" descr="ANd9GcRIgoDDk14TCdsBCUOdXOPt1yAO8uol0lj8grO5dCfzqft-hNSYJw"/>
          <p:cNvPicPr>
            <a:picLocks noChangeAspect="1" noChangeArrowheads="1"/>
          </p:cNvPicPr>
          <p:nvPr/>
        </p:nvPicPr>
        <p:blipFill>
          <a:blip r:embed="rId5" cstate="print"/>
          <a:srcRect/>
          <a:stretch>
            <a:fillRect/>
          </a:stretch>
        </p:blipFill>
        <p:spPr bwMode="auto">
          <a:xfrm>
            <a:off x="205967" y="3801775"/>
            <a:ext cx="2552700" cy="1635866"/>
          </a:xfrm>
          <a:prstGeom prst="rect">
            <a:avLst/>
          </a:prstGeom>
          <a:noFill/>
          <a:ln w="25400">
            <a:solidFill>
              <a:srgbClr val="333399"/>
            </a:solidFill>
            <a:miter lim="800000"/>
            <a:headEnd/>
            <a:tailEnd/>
          </a:ln>
        </p:spPr>
      </p:pic>
      <p:pic>
        <p:nvPicPr>
          <p:cNvPr id="31" name="Picture 17" descr="Pareto"/>
          <p:cNvPicPr>
            <a:picLocks noChangeAspect="1" noChangeArrowheads="1"/>
          </p:cNvPicPr>
          <p:nvPr/>
        </p:nvPicPr>
        <p:blipFill>
          <a:blip r:embed="rId6" cstate="print"/>
          <a:srcRect/>
          <a:stretch>
            <a:fillRect/>
          </a:stretch>
        </p:blipFill>
        <p:spPr bwMode="auto">
          <a:xfrm>
            <a:off x="2955902" y="1151830"/>
            <a:ext cx="2136775" cy="1463993"/>
          </a:xfrm>
          <a:prstGeom prst="rect">
            <a:avLst/>
          </a:prstGeom>
          <a:noFill/>
          <a:ln w="38100">
            <a:solidFill>
              <a:srgbClr val="333399"/>
            </a:solidFill>
            <a:miter lim="800000"/>
            <a:headEnd/>
            <a:tailEnd/>
          </a:ln>
        </p:spPr>
      </p:pic>
      <p:graphicFrame>
        <p:nvGraphicFramePr>
          <p:cNvPr id="32" name="Diagram 31"/>
          <p:cNvGraphicFramePr/>
          <p:nvPr>
            <p:extLst>
              <p:ext uri="{D42A27DB-BD31-4B8C-83A1-F6EECF244321}">
                <p14:modId xmlns:p14="http://schemas.microsoft.com/office/powerpoint/2010/main" val="4113113272"/>
              </p:ext>
            </p:extLst>
          </p:nvPr>
        </p:nvGraphicFramePr>
        <p:xfrm>
          <a:off x="110882" y="1036615"/>
          <a:ext cx="2514600" cy="17272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3" name="TextBox 17"/>
          <p:cNvSpPr txBox="1">
            <a:spLocks noChangeArrowheads="1"/>
          </p:cNvSpPr>
          <p:nvPr/>
        </p:nvSpPr>
        <p:spPr bwMode="auto">
          <a:xfrm>
            <a:off x="988122" y="1343355"/>
            <a:ext cx="762000" cy="1107996"/>
          </a:xfrm>
          <a:prstGeom prst="rect">
            <a:avLst/>
          </a:prstGeom>
          <a:noFill/>
          <a:ln w="9525">
            <a:noFill/>
            <a:miter lim="800000"/>
            <a:headEnd/>
            <a:tailEnd/>
          </a:ln>
        </p:spPr>
        <p:txBody>
          <a:bodyPr>
            <a:spAutoFit/>
          </a:bodyPr>
          <a:lstStyle/>
          <a:p>
            <a:r>
              <a:rPr lang="en-US" sz="6600" b="1" dirty="0">
                <a:solidFill>
                  <a:schemeClr val="accent2">
                    <a:lumMod val="75000"/>
                  </a:schemeClr>
                </a:solidFill>
                <a:cs typeface="Arial" charset="0"/>
              </a:rPr>
              <a:t>D</a:t>
            </a:r>
          </a:p>
        </p:txBody>
      </p:sp>
      <p:sp>
        <p:nvSpPr>
          <p:cNvPr id="34" name="Text Box 14"/>
          <p:cNvSpPr txBox="1">
            <a:spLocks noChangeArrowheads="1"/>
          </p:cNvSpPr>
          <p:nvPr/>
        </p:nvSpPr>
        <p:spPr bwMode="auto">
          <a:xfrm>
            <a:off x="2571852" y="2615823"/>
            <a:ext cx="2895600" cy="100027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Identify business opportunities</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 Box 16"/>
          <p:cNvSpPr txBox="1">
            <a:spLocks noChangeArrowheads="1"/>
          </p:cNvSpPr>
          <p:nvPr/>
        </p:nvSpPr>
        <p:spPr bwMode="auto">
          <a:xfrm>
            <a:off x="6223962" y="2594221"/>
            <a:ext cx="2200675" cy="100027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smtClean="0">
                <a:ln>
                  <a:noFill/>
                </a:ln>
                <a:solidFill>
                  <a:srgbClr val="333399"/>
                </a:solidFill>
                <a:effectLst/>
                <a:uLnTx/>
                <a:uFillTx/>
              </a:rPr>
              <a:t>Understand </a:t>
            </a:r>
            <a:r>
              <a:rPr kumimoji="0" lang="en-US" sz="1600" b="1" i="0" u="none" strike="noStrike" kern="0" cap="none" spc="0" normalizeH="0" baseline="0" noProof="0" dirty="0">
                <a:ln>
                  <a:noFill/>
                </a:ln>
                <a:solidFill>
                  <a:srgbClr val="333399"/>
                </a:solidFill>
                <a:effectLst/>
                <a:uLnTx/>
                <a:uFillTx/>
              </a:rPr>
              <a:t>the current process</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Text Box 17"/>
          <p:cNvSpPr txBox="1">
            <a:spLocks noChangeArrowheads="1"/>
          </p:cNvSpPr>
          <p:nvPr/>
        </p:nvSpPr>
        <p:spPr bwMode="auto">
          <a:xfrm>
            <a:off x="6158742" y="5436191"/>
            <a:ext cx="2278095" cy="100027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Listen to the voice of the customer</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Text Box 18"/>
          <p:cNvSpPr txBox="1">
            <a:spLocks noChangeArrowheads="1"/>
          </p:cNvSpPr>
          <p:nvPr/>
        </p:nvSpPr>
        <p:spPr bwMode="auto">
          <a:xfrm>
            <a:off x="3513982" y="5474596"/>
            <a:ext cx="2140310" cy="100027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Develop team and stakeholder plan</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 Box 19"/>
          <p:cNvSpPr txBox="1">
            <a:spLocks noChangeArrowheads="1"/>
          </p:cNvSpPr>
          <p:nvPr/>
        </p:nvSpPr>
        <p:spPr bwMode="auto">
          <a:xfrm>
            <a:off x="397992" y="5453190"/>
            <a:ext cx="2227490" cy="754053"/>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Develop project charter</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AutoShape 195"/>
          <p:cNvSpPr>
            <a:spLocks noChangeArrowheads="1"/>
          </p:cNvSpPr>
          <p:nvPr/>
        </p:nvSpPr>
        <p:spPr bwMode="auto">
          <a:xfrm>
            <a:off x="5275427" y="1689500"/>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AutoShape 195"/>
          <p:cNvSpPr>
            <a:spLocks noChangeArrowheads="1"/>
          </p:cNvSpPr>
          <p:nvPr/>
        </p:nvSpPr>
        <p:spPr bwMode="auto">
          <a:xfrm rot="5400000">
            <a:off x="6972699" y="3262685"/>
            <a:ext cx="70320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AutoShape 195"/>
          <p:cNvSpPr>
            <a:spLocks noChangeArrowheads="1"/>
          </p:cNvSpPr>
          <p:nvPr/>
        </p:nvSpPr>
        <p:spPr bwMode="auto">
          <a:xfrm rot="10800000">
            <a:off x="5486655" y="4434905"/>
            <a:ext cx="75558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AutoShape 195"/>
          <p:cNvSpPr>
            <a:spLocks noChangeArrowheads="1"/>
          </p:cNvSpPr>
          <p:nvPr/>
        </p:nvSpPr>
        <p:spPr bwMode="auto">
          <a:xfrm rot="10800000">
            <a:off x="2855913" y="4454660"/>
            <a:ext cx="75558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3964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SIPOC Exercise</a:t>
            </a:r>
            <a:endParaRPr lang="en-US" dirty="0"/>
          </a:p>
        </p:txBody>
      </p:sp>
      <p:sp>
        <p:nvSpPr>
          <p:cNvPr id="4" name="Content Placeholder 2"/>
          <p:cNvSpPr>
            <a:spLocks noGrp="1"/>
          </p:cNvSpPr>
          <p:nvPr>
            <p:ph idx="4294967295"/>
          </p:nvPr>
        </p:nvSpPr>
        <p:spPr>
          <a:xfrm>
            <a:off x="798566" y="1393535"/>
            <a:ext cx="8229600" cy="4525963"/>
          </a:xfrm>
          <a:prstGeom prst="rect">
            <a:avLst/>
          </a:prstGeom>
        </p:spPr>
        <p:txBody>
          <a:bodyPr/>
          <a:lstStyle/>
          <a:p>
            <a:r>
              <a:rPr lang="en-US" i="1" dirty="0">
                <a:solidFill>
                  <a:schemeClr val="tx1"/>
                </a:solidFill>
              </a:rPr>
              <a:t>With your team </a:t>
            </a:r>
            <a:r>
              <a:rPr lang="en-US" i="1" dirty="0" smtClean="0">
                <a:solidFill>
                  <a:schemeClr val="tx1"/>
                </a:solidFill>
              </a:rPr>
              <a:t>take 15 minutes to build </a:t>
            </a:r>
            <a:r>
              <a:rPr lang="en-US" i="1" dirty="0">
                <a:solidFill>
                  <a:schemeClr val="tx1"/>
                </a:solidFill>
              </a:rPr>
              <a:t>a SIPOC </a:t>
            </a:r>
            <a:r>
              <a:rPr lang="en-US" i="1" dirty="0" smtClean="0">
                <a:solidFill>
                  <a:schemeClr val="tx1"/>
                </a:solidFill>
              </a:rPr>
              <a:t>Map. Process steps are: </a:t>
            </a:r>
          </a:p>
          <a:p>
            <a:pPr marL="0" indent="0">
              <a:buNone/>
            </a:pPr>
            <a:endParaRPr lang="en-US" i="1" dirty="0">
              <a:solidFill>
                <a:schemeClr val="tx1"/>
              </a:solidFill>
            </a:endParaRPr>
          </a:p>
          <a:p>
            <a:pPr marL="342900" lvl="1" indent="-342900">
              <a:buFont typeface="Arial" panose="020B0604020202020204" pitchFamily="34" charset="0"/>
              <a:buChar char="•"/>
            </a:pPr>
            <a:r>
              <a:rPr lang="en-US" dirty="0">
                <a:solidFill>
                  <a:schemeClr val="tx1"/>
                </a:solidFill>
              </a:rPr>
              <a:t>Phone in the order</a:t>
            </a:r>
          </a:p>
          <a:p>
            <a:pPr marL="342900" lvl="1" indent="-342900">
              <a:buFont typeface="Arial" panose="020B0604020202020204" pitchFamily="34" charset="0"/>
              <a:buChar char="•"/>
            </a:pPr>
            <a:r>
              <a:rPr lang="en-US" dirty="0">
                <a:solidFill>
                  <a:schemeClr val="tx1"/>
                </a:solidFill>
              </a:rPr>
              <a:t>Prep Pizza</a:t>
            </a:r>
          </a:p>
          <a:p>
            <a:pPr marL="342900" lvl="1" indent="-342900">
              <a:buFont typeface="Arial" panose="020B0604020202020204" pitchFamily="34" charset="0"/>
              <a:buChar char="•"/>
            </a:pPr>
            <a:r>
              <a:rPr lang="en-US" dirty="0">
                <a:solidFill>
                  <a:schemeClr val="tx1"/>
                </a:solidFill>
              </a:rPr>
              <a:t>Bake </a:t>
            </a:r>
            <a:r>
              <a:rPr lang="en-US" dirty="0" smtClean="0">
                <a:solidFill>
                  <a:schemeClr val="tx1"/>
                </a:solidFill>
              </a:rPr>
              <a:t>Pizza</a:t>
            </a:r>
          </a:p>
          <a:p>
            <a:pPr marL="342900" lvl="1" indent="-342900">
              <a:buFont typeface="Arial" panose="020B0604020202020204" pitchFamily="34" charset="0"/>
              <a:buChar char="•"/>
            </a:pPr>
            <a:r>
              <a:rPr lang="en-US" dirty="0" smtClean="0">
                <a:solidFill>
                  <a:schemeClr val="tx1"/>
                </a:solidFill>
              </a:rPr>
              <a:t>Box</a:t>
            </a:r>
            <a:endParaRPr lang="en-US" dirty="0">
              <a:solidFill>
                <a:schemeClr val="tx1"/>
              </a:solidFill>
            </a:endParaRPr>
          </a:p>
          <a:p>
            <a:pPr marL="342900" lvl="1" indent="-342900">
              <a:buFont typeface="Arial" panose="020B0604020202020204" pitchFamily="34" charset="0"/>
              <a:buChar char="•"/>
            </a:pPr>
            <a:r>
              <a:rPr lang="en-US" dirty="0">
                <a:solidFill>
                  <a:schemeClr val="tx1"/>
                </a:solidFill>
              </a:rPr>
              <a:t>Delivery Pizza</a:t>
            </a:r>
          </a:p>
          <a:p>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37806" y="1485804"/>
            <a:ext cx="685800" cy="894359"/>
          </a:xfrm>
          <a:prstGeom prst="rect">
            <a:avLst/>
          </a:prstGeom>
          <a:noFill/>
          <a:ln w="9525">
            <a:noFill/>
            <a:miter lim="800000"/>
            <a:headEnd/>
            <a:tailEnd/>
          </a:ln>
        </p:spPr>
      </p:pic>
    </p:spTree>
    <p:extLst>
      <p:ext uri="{BB962C8B-B14F-4D97-AF65-F5344CB8AC3E}">
        <p14:creationId xmlns:p14="http://schemas.microsoft.com/office/powerpoint/2010/main" val="3553263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SIPOC Exercise</a:t>
            </a:r>
            <a:endParaRPr lang="en-US" dirty="0"/>
          </a:p>
        </p:txBody>
      </p:sp>
      <p:graphicFrame>
        <p:nvGraphicFramePr>
          <p:cNvPr id="4" name="Content Placeholder 4"/>
          <p:cNvGraphicFramePr>
            <a:graphicFrameLocks noGrp="1"/>
          </p:cNvGraphicFramePr>
          <p:nvPr>
            <p:ph idx="4294967295"/>
            <p:extLst>
              <p:ext uri="{D42A27DB-BD31-4B8C-83A1-F6EECF244321}">
                <p14:modId xmlns:p14="http://schemas.microsoft.com/office/powerpoint/2010/main" val="1791230871"/>
              </p:ext>
            </p:extLst>
          </p:nvPr>
        </p:nvGraphicFramePr>
        <p:xfrm>
          <a:off x="1047070" y="842442"/>
          <a:ext cx="7949835" cy="5861723"/>
        </p:xfrm>
        <a:graphic>
          <a:graphicData uri="http://schemas.openxmlformats.org/drawingml/2006/table">
            <a:tbl>
              <a:tblPr firstRow="1" bandRow="1">
                <a:tableStyleId>{F5AB1C69-6EDB-4FF4-983F-18BD219EF322}</a:tableStyleId>
              </a:tblPr>
              <a:tblGrid>
                <a:gridCol w="1589967">
                  <a:extLst>
                    <a:ext uri="{9D8B030D-6E8A-4147-A177-3AD203B41FA5}">
                      <a16:colId xmlns:a16="http://schemas.microsoft.com/office/drawing/2014/main" val="20000"/>
                    </a:ext>
                  </a:extLst>
                </a:gridCol>
                <a:gridCol w="1589967">
                  <a:extLst>
                    <a:ext uri="{9D8B030D-6E8A-4147-A177-3AD203B41FA5}">
                      <a16:colId xmlns:a16="http://schemas.microsoft.com/office/drawing/2014/main" val="20001"/>
                    </a:ext>
                  </a:extLst>
                </a:gridCol>
                <a:gridCol w="1589967">
                  <a:extLst>
                    <a:ext uri="{9D8B030D-6E8A-4147-A177-3AD203B41FA5}">
                      <a16:colId xmlns:a16="http://schemas.microsoft.com/office/drawing/2014/main" val="20002"/>
                    </a:ext>
                  </a:extLst>
                </a:gridCol>
                <a:gridCol w="1589967">
                  <a:extLst>
                    <a:ext uri="{9D8B030D-6E8A-4147-A177-3AD203B41FA5}">
                      <a16:colId xmlns:a16="http://schemas.microsoft.com/office/drawing/2014/main" val="20003"/>
                    </a:ext>
                  </a:extLst>
                </a:gridCol>
                <a:gridCol w="1589967">
                  <a:extLst>
                    <a:ext uri="{9D8B030D-6E8A-4147-A177-3AD203B41FA5}">
                      <a16:colId xmlns:a16="http://schemas.microsoft.com/office/drawing/2014/main" val="20004"/>
                    </a:ext>
                  </a:extLst>
                </a:gridCol>
              </a:tblGrid>
              <a:tr h="435690">
                <a:tc>
                  <a:txBody>
                    <a:bodyPr/>
                    <a:lstStyle/>
                    <a:p>
                      <a:pPr algn="ctr"/>
                      <a:r>
                        <a:rPr lang="en-US" dirty="0" smtClean="0"/>
                        <a:t>SUPPLIERS</a:t>
                      </a:r>
                      <a:endParaRPr lang="en-US" dirty="0"/>
                    </a:p>
                  </a:txBody>
                  <a:tcPr/>
                </a:tc>
                <a:tc>
                  <a:txBody>
                    <a:bodyPr/>
                    <a:lstStyle/>
                    <a:p>
                      <a:pPr algn="ctr"/>
                      <a:r>
                        <a:rPr lang="en-US" dirty="0" smtClean="0"/>
                        <a:t>INPUTS</a:t>
                      </a:r>
                      <a:endParaRPr lang="en-US" dirty="0"/>
                    </a:p>
                  </a:txBody>
                  <a:tcPr/>
                </a:tc>
                <a:tc>
                  <a:txBody>
                    <a:bodyPr/>
                    <a:lstStyle/>
                    <a:p>
                      <a:pPr algn="ctr"/>
                      <a:r>
                        <a:rPr lang="en-US" dirty="0" smtClean="0"/>
                        <a:t>PROCESS</a:t>
                      </a:r>
                      <a:endParaRPr lang="en-US" dirty="0"/>
                    </a:p>
                  </a:txBody>
                  <a:tcPr/>
                </a:tc>
                <a:tc>
                  <a:txBody>
                    <a:bodyPr/>
                    <a:lstStyle/>
                    <a:p>
                      <a:pPr algn="ctr"/>
                      <a:r>
                        <a:rPr lang="en-US" dirty="0" smtClean="0"/>
                        <a:t>OUTPUTS</a:t>
                      </a:r>
                      <a:endParaRPr lang="en-US" dirty="0"/>
                    </a:p>
                  </a:txBody>
                  <a:tcPr/>
                </a:tc>
                <a:tc>
                  <a:txBody>
                    <a:bodyPr/>
                    <a:lstStyle/>
                    <a:p>
                      <a:pPr algn="ctr"/>
                      <a:r>
                        <a:rPr lang="en-US" dirty="0" smtClean="0"/>
                        <a:t>CUSTOMER</a:t>
                      </a:r>
                      <a:endParaRPr lang="en-US" dirty="0"/>
                    </a:p>
                  </a:txBody>
                  <a:tcPr/>
                </a:tc>
                <a:extLst>
                  <a:ext uri="{0D108BD9-81ED-4DB2-BD59-A6C34878D82A}">
                    <a16:rowId xmlns:a16="http://schemas.microsoft.com/office/drawing/2014/main" val="10000"/>
                  </a:ext>
                </a:extLst>
              </a:tr>
              <a:tr h="1226744">
                <a:tc>
                  <a:txBody>
                    <a:bodyPr/>
                    <a:lstStyle/>
                    <a:p>
                      <a:endParaRPr lang="en-US" dirty="0" smtClean="0"/>
                    </a:p>
                    <a:p>
                      <a:endParaRPr lang="en-US" dirty="0"/>
                    </a:p>
                  </a:txBody>
                  <a:tcPr/>
                </a:tc>
                <a:tc>
                  <a:txBody>
                    <a:bodyPr/>
                    <a:lstStyle/>
                    <a:p>
                      <a:endParaRPr lang="en-US" dirty="0"/>
                    </a:p>
                  </a:txBody>
                  <a:tcPr/>
                </a:tc>
                <a:tc>
                  <a:txBody>
                    <a:bodyPr/>
                    <a:lstStyle/>
                    <a:p>
                      <a:pPr algn="ctr"/>
                      <a:endParaRPr lang="en-US" dirty="0" smtClean="0"/>
                    </a:p>
                    <a:p>
                      <a:pPr algn="ctr"/>
                      <a:r>
                        <a:rPr lang="en-US" dirty="0" smtClean="0"/>
                        <a:t>Take</a:t>
                      </a:r>
                      <a:r>
                        <a:rPr lang="en-US" baseline="0" dirty="0" smtClean="0"/>
                        <a:t> order over the phone</a:t>
                      </a:r>
                    </a:p>
                    <a:p>
                      <a:pPr algn="ctr"/>
                      <a:endParaRPr lang="en-US" dirty="0"/>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996729">
                <a:tc>
                  <a:txBody>
                    <a:bodyPr/>
                    <a:lstStyle/>
                    <a:p>
                      <a:endParaRPr lang="en-US" dirty="0" smtClean="0"/>
                    </a:p>
                    <a:p>
                      <a:endParaRPr lang="en-US" dirty="0"/>
                    </a:p>
                  </a:txBody>
                  <a:tcPr/>
                </a:tc>
                <a:tc>
                  <a:txBody>
                    <a:bodyPr/>
                    <a:lstStyle/>
                    <a:p>
                      <a:endParaRPr lang="en-US"/>
                    </a:p>
                  </a:txBody>
                  <a:tcPr/>
                </a:tc>
                <a:tc>
                  <a:txBody>
                    <a:bodyPr/>
                    <a:lstStyle/>
                    <a:p>
                      <a:pPr algn="ctr"/>
                      <a:endParaRPr lang="en-US" dirty="0" smtClean="0"/>
                    </a:p>
                    <a:p>
                      <a:pPr algn="ctr"/>
                      <a:r>
                        <a:rPr lang="en-US" dirty="0" smtClean="0"/>
                        <a:t>Prep</a:t>
                      </a:r>
                      <a:r>
                        <a:rPr lang="en-US" baseline="0" dirty="0" smtClean="0"/>
                        <a:t> pizza</a:t>
                      </a:r>
                    </a:p>
                    <a:p>
                      <a:pPr algn="ctr"/>
                      <a:endParaRPr lang="en-US" dirty="0" smtClean="0"/>
                    </a:p>
                    <a:p>
                      <a:pPr algn="ctr"/>
                      <a:endParaRPr lang="en-US" dirty="0"/>
                    </a:p>
                  </a:txBody>
                  <a:tcPr anchor="ct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673062">
                <a:tc>
                  <a:txBody>
                    <a:bodyPr/>
                    <a:lstStyle/>
                    <a:p>
                      <a:endParaRPr lang="en-US" dirty="0"/>
                    </a:p>
                  </a:txBody>
                  <a:tcPr/>
                </a:tc>
                <a:tc>
                  <a:txBody>
                    <a:bodyPr/>
                    <a:lstStyle/>
                    <a:p>
                      <a:endParaRPr lang="en-US" dirty="0"/>
                    </a:p>
                  </a:txBody>
                  <a:tcPr/>
                </a:tc>
                <a:tc>
                  <a:txBody>
                    <a:bodyPr/>
                    <a:lstStyle/>
                    <a:p>
                      <a:pPr algn="ctr"/>
                      <a:r>
                        <a:rPr lang="en-US" dirty="0" smtClean="0"/>
                        <a:t>Bake pizza</a:t>
                      </a: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912491">
                <a:tc>
                  <a:txBody>
                    <a:bodyPr/>
                    <a:lstStyle/>
                    <a:p>
                      <a:endParaRPr lang="en-US" dirty="0" smtClean="0"/>
                    </a:p>
                    <a:p>
                      <a:endParaRPr lang="en-US" dirty="0"/>
                    </a:p>
                  </a:txBody>
                  <a:tcPr/>
                </a:tc>
                <a:tc>
                  <a:txBody>
                    <a:bodyPr/>
                    <a:lstStyle/>
                    <a:p>
                      <a:endParaRPr lang="en-US" dirty="0"/>
                    </a:p>
                  </a:txBody>
                  <a:tcPr/>
                </a:tc>
                <a:tc>
                  <a:txBody>
                    <a:bodyPr/>
                    <a:lstStyle/>
                    <a:p>
                      <a:pPr algn="ctr"/>
                      <a:r>
                        <a:rPr lang="en-US" dirty="0" smtClean="0"/>
                        <a:t>Box</a:t>
                      </a:r>
                      <a:r>
                        <a:rPr lang="en-US" baseline="0" dirty="0" smtClean="0"/>
                        <a:t> pizza</a:t>
                      </a:r>
                      <a:endParaRPr lang="en-US" dirty="0" smtClean="0"/>
                    </a:p>
                    <a:p>
                      <a:pPr algn="ctr"/>
                      <a:endParaRPr lang="en-US" dirty="0"/>
                    </a:p>
                  </a:txBody>
                  <a:tcPr anchor="ct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r h="996729">
                <a:tc>
                  <a:txBody>
                    <a:bodyPr/>
                    <a:lstStyle/>
                    <a:p>
                      <a:endParaRPr lang="en-US" dirty="0"/>
                    </a:p>
                  </a:txBody>
                  <a:tcPr/>
                </a:tc>
                <a:tc>
                  <a:txBody>
                    <a:bodyPr/>
                    <a:lstStyle/>
                    <a:p>
                      <a:endParaRPr lang="en-US"/>
                    </a:p>
                  </a:txBody>
                  <a:tcPr/>
                </a:tc>
                <a:tc>
                  <a:txBody>
                    <a:bodyPr/>
                    <a:lstStyle/>
                    <a:p>
                      <a:pPr algn="ctr"/>
                      <a:endParaRPr lang="en-US" dirty="0" smtClean="0"/>
                    </a:p>
                    <a:p>
                      <a:pPr algn="ctr"/>
                      <a:r>
                        <a:rPr lang="en-US" dirty="0" smtClean="0"/>
                        <a:t>Deliver pizza</a:t>
                      </a:r>
                    </a:p>
                    <a:p>
                      <a:pPr algn="ctr"/>
                      <a:endParaRPr lang="en-US" dirty="0" smtClean="0"/>
                    </a:p>
                    <a:p>
                      <a:pPr algn="ct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pic>
        <p:nvPicPr>
          <p:cNvPr id="5" name="Picture 2"/>
          <p:cNvPicPr>
            <a:picLocks noChangeAspect="1" noChangeArrowheads="1"/>
          </p:cNvPicPr>
          <p:nvPr/>
        </p:nvPicPr>
        <p:blipFill rotWithShape="1">
          <a:blip r:embed="rId3" cstate="print"/>
          <a:srcRect r="24478"/>
          <a:stretch/>
        </p:blipFill>
        <p:spPr bwMode="auto">
          <a:xfrm>
            <a:off x="193830" y="1041414"/>
            <a:ext cx="517930" cy="894359"/>
          </a:xfrm>
          <a:prstGeom prst="rect">
            <a:avLst/>
          </a:prstGeom>
          <a:noFill/>
          <a:ln w="9525">
            <a:noFill/>
            <a:miter lim="800000"/>
            <a:headEnd/>
            <a:tailEnd/>
          </a:ln>
        </p:spPr>
      </p:pic>
    </p:spTree>
    <p:extLst>
      <p:ext uri="{BB962C8B-B14F-4D97-AF65-F5344CB8AC3E}">
        <p14:creationId xmlns:p14="http://schemas.microsoft.com/office/powerpoint/2010/main" val="426154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SIPOC Exercise</a:t>
            </a:r>
            <a:endParaRPr lang="en-US" dirty="0"/>
          </a:p>
        </p:txBody>
      </p:sp>
      <p:graphicFrame>
        <p:nvGraphicFramePr>
          <p:cNvPr id="6" name="Content Placeholder 4"/>
          <p:cNvGraphicFramePr>
            <a:graphicFrameLocks noGrp="1"/>
          </p:cNvGraphicFramePr>
          <p:nvPr>
            <p:ph idx="4294967295"/>
            <p:extLst>
              <p:ext uri="{D42A27DB-BD31-4B8C-83A1-F6EECF244321}">
                <p14:modId xmlns:p14="http://schemas.microsoft.com/office/powerpoint/2010/main" val="279357275"/>
              </p:ext>
            </p:extLst>
          </p:nvPr>
        </p:nvGraphicFramePr>
        <p:xfrm>
          <a:off x="1047070" y="842442"/>
          <a:ext cx="7949835" cy="6053301"/>
        </p:xfrm>
        <a:graphic>
          <a:graphicData uri="http://schemas.openxmlformats.org/drawingml/2006/table">
            <a:tbl>
              <a:tblPr firstRow="1" bandRow="1">
                <a:tableStyleId>{F5AB1C69-6EDB-4FF4-983F-18BD219EF322}</a:tableStyleId>
              </a:tblPr>
              <a:tblGrid>
                <a:gridCol w="1589967">
                  <a:extLst>
                    <a:ext uri="{9D8B030D-6E8A-4147-A177-3AD203B41FA5}">
                      <a16:colId xmlns:a16="http://schemas.microsoft.com/office/drawing/2014/main" val="20000"/>
                    </a:ext>
                  </a:extLst>
                </a:gridCol>
                <a:gridCol w="1589967">
                  <a:extLst>
                    <a:ext uri="{9D8B030D-6E8A-4147-A177-3AD203B41FA5}">
                      <a16:colId xmlns:a16="http://schemas.microsoft.com/office/drawing/2014/main" val="20001"/>
                    </a:ext>
                  </a:extLst>
                </a:gridCol>
                <a:gridCol w="1589967">
                  <a:extLst>
                    <a:ext uri="{9D8B030D-6E8A-4147-A177-3AD203B41FA5}">
                      <a16:colId xmlns:a16="http://schemas.microsoft.com/office/drawing/2014/main" val="20002"/>
                    </a:ext>
                  </a:extLst>
                </a:gridCol>
                <a:gridCol w="1589967">
                  <a:extLst>
                    <a:ext uri="{9D8B030D-6E8A-4147-A177-3AD203B41FA5}">
                      <a16:colId xmlns:a16="http://schemas.microsoft.com/office/drawing/2014/main" val="20003"/>
                    </a:ext>
                  </a:extLst>
                </a:gridCol>
                <a:gridCol w="1589967">
                  <a:extLst>
                    <a:ext uri="{9D8B030D-6E8A-4147-A177-3AD203B41FA5}">
                      <a16:colId xmlns:a16="http://schemas.microsoft.com/office/drawing/2014/main" val="20004"/>
                    </a:ext>
                  </a:extLst>
                </a:gridCol>
              </a:tblGrid>
              <a:tr h="435690">
                <a:tc>
                  <a:txBody>
                    <a:bodyPr/>
                    <a:lstStyle/>
                    <a:p>
                      <a:pPr algn="ctr"/>
                      <a:r>
                        <a:rPr lang="en-US" dirty="0" smtClean="0"/>
                        <a:t>SUPPLIERS</a:t>
                      </a:r>
                      <a:endParaRPr lang="en-US" dirty="0"/>
                    </a:p>
                  </a:txBody>
                  <a:tcPr/>
                </a:tc>
                <a:tc>
                  <a:txBody>
                    <a:bodyPr/>
                    <a:lstStyle/>
                    <a:p>
                      <a:pPr algn="ctr"/>
                      <a:r>
                        <a:rPr lang="en-US" dirty="0" smtClean="0"/>
                        <a:t>INPUTS</a:t>
                      </a:r>
                      <a:endParaRPr lang="en-US" dirty="0"/>
                    </a:p>
                  </a:txBody>
                  <a:tcPr/>
                </a:tc>
                <a:tc>
                  <a:txBody>
                    <a:bodyPr/>
                    <a:lstStyle/>
                    <a:p>
                      <a:pPr algn="ctr"/>
                      <a:r>
                        <a:rPr lang="en-US" dirty="0" smtClean="0"/>
                        <a:t>PROCESS</a:t>
                      </a:r>
                      <a:endParaRPr lang="en-US" dirty="0"/>
                    </a:p>
                  </a:txBody>
                  <a:tcPr/>
                </a:tc>
                <a:tc>
                  <a:txBody>
                    <a:bodyPr/>
                    <a:lstStyle/>
                    <a:p>
                      <a:pPr algn="ctr"/>
                      <a:r>
                        <a:rPr lang="en-US" dirty="0" smtClean="0"/>
                        <a:t>OUTPUTS</a:t>
                      </a:r>
                      <a:endParaRPr lang="en-US" dirty="0"/>
                    </a:p>
                  </a:txBody>
                  <a:tcPr/>
                </a:tc>
                <a:tc>
                  <a:txBody>
                    <a:bodyPr/>
                    <a:lstStyle/>
                    <a:p>
                      <a:pPr algn="ctr"/>
                      <a:r>
                        <a:rPr lang="en-US" dirty="0" smtClean="0"/>
                        <a:t>CUSTOMER</a:t>
                      </a:r>
                      <a:endParaRPr lang="en-US" dirty="0"/>
                    </a:p>
                  </a:txBody>
                  <a:tcPr/>
                </a:tc>
                <a:extLst>
                  <a:ext uri="{0D108BD9-81ED-4DB2-BD59-A6C34878D82A}">
                    <a16:rowId xmlns:a16="http://schemas.microsoft.com/office/drawing/2014/main" val="10000"/>
                  </a:ext>
                </a:extLst>
              </a:tr>
              <a:tr h="1226744">
                <a:tc>
                  <a:txBody>
                    <a:bodyPr/>
                    <a:lstStyle/>
                    <a:p>
                      <a:pPr algn="l"/>
                      <a:endParaRPr lang="en-US" dirty="0" smtClean="0"/>
                    </a:p>
                    <a:p>
                      <a:pPr marL="285750" indent="-285750" algn="l">
                        <a:buFont typeface="Arial" panose="020B0604020202020204" pitchFamily="34" charset="0"/>
                        <a:buChar char="•"/>
                      </a:pPr>
                      <a:r>
                        <a:rPr lang="en-US" sz="1400" dirty="0" smtClean="0"/>
                        <a:t>Utility</a:t>
                      </a:r>
                    </a:p>
                    <a:p>
                      <a:pPr marL="285750" indent="-285750" algn="l">
                        <a:buFont typeface="Arial" panose="020B0604020202020204" pitchFamily="34" charset="0"/>
                        <a:buChar char="•"/>
                      </a:pPr>
                      <a:r>
                        <a:rPr lang="en-US" sz="1400" dirty="0" smtClean="0"/>
                        <a:t>computer</a:t>
                      </a:r>
                    </a:p>
                  </a:txBody>
                  <a:tcPr/>
                </a:tc>
                <a:tc>
                  <a:txBody>
                    <a:bodyPr/>
                    <a:lstStyle/>
                    <a:p>
                      <a:pPr marL="285750" indent="-285750" algn="l">
                        <a:buFont typeface="Arial" panose="020B0604020202020204" pitchFamily="34" charset="0"/>
                        <a:buChar char="•"/>
                      </a:pPr>
                      <a:r>
                        <a:rPr lang="en-US" sz="1400" dirty="0" smtClean="0"/>
                        <a:t>Phone</a:t>
                      </a:r>
                      <a:r>
                        <a:rPr lang="en-US" sz="1400" baseline="0" dirty="0" smtClean="0"/>
                        <a:t> line</a:t>
                      </a:r>
                    </a:p>
                    <a:p>
                      <a:pPr marL="285750" indent="-285750" algn="l">
                        <a:buFont typeface="Arial" panose="020B0604020202020204" pitchFamily="34" charset="0"/>
                        <a:buChar char="•"/>
                      </a:pPr>
                      <a:r>
                        <a:rPr lang="en-US" sz="1400" baseline="0" dirty="0" smtClean="0"/>
                        <a:t>Associate</a:t>
                      </a:r>
                    </a:p>
                    <a:p>
                      <a:pPr marL="285750" indent="-285750" algn="l">
                        <a:buFont typeface="Arial" panose="020B0604020202020204" pitchFamily="34" charset="0"/>
                        <a:buChar char="•"/>
                      </a:pPr>
                      <a:r>
                        <a:rPr lang="en-US" sz="1400" baseline="0" dirty="0" smtClean="0"/>
                        <a:t>Menu</a:t>
                      </a:r>
                    </a:p>
                    <a:p>
                      <a:pPr marL="285750" indent="-285750" algn="l">
                        <a:buFont typeface="Arial" panose="020B0604020202020204" pitchFamily="34" charset="0"/>
                        <a:buChar char="•"/>
                      </a:pPr>
                      <a:r>
                        <a:rPr lang="en-US" sz="1400" baseline="0" dirty="0" smtClean="0"/>
                        <a:t>Computer system</a:t>
                      </a:r>
                      <a:endParaRPr lang="en-US" sz="1400" dirty="0"/>
                    </a:p>
                  </a:txBody>
                  <a:tcPr/>
                </a:tc>
                <a:tc>
                  <a:txBody>
                    <a:bodyPr/>
                    <a:lstStyle/>
                    <a:p>
                      <a:pPr algn="ctr"/>
                      <a:endParaRPr lang="en-US" dirty="0" smtClean="0"/>
                    </a:p>
                    <a:p>
                      <a:pPr algn="ctr"/>
                      <a:r>
                        <a:rPr lang="en-US" dirty="0" smtClean="0"/>
                        <a:t>Take</a:t>
                      </a:r>
                      <a:r>
                        <a:rPr lang="en-US" baseline="0" dirty="0" smtClean="0"/>
                        <a:t> order over the phone</a:t>
                      </a:r>
                    </a:p>
                    <a:p>
                      <a:pPr algn="ctr"/>
                      <a:endParaRPr lang="en-US" dirty="0"/>
                    </a:p>
                  </a:txBody>
                  <a:tcPr anchor="ctr"/>
                </a:tc>
                <a:tc>
                  <a:txBody>
                    <a:bodyPr/>
                    <a:lstStyle/>
                    <a:p>
                      <a:pPr marL="285750" indent="-285750" algn="l">
                        <a:buFont typeface="Arial" panose="020B0604020202020204" pitchFamily="34" charset="0"/>
                        <a:buChar char="•"/>
                      </a:pPr>
                      <a:r>
                        <a:rPr lang="en-US" sz="1400" dirty="0" smtClean="0"/>
                        <a:t>Order</a:t>
                      </a:r>
                    </a:p>
                    <a:p>
                      <a:pPr marL="285750" indent="-285750" algn="l">
                        <a:buFont typeface="Arial" panose="020B0604020202020204" pitchFamily="34" charset="0"/>
                        <a:buChar char="•"/>
                      </a:pPr>
                      <a:r>
                        <a:rPr lang="en-US" sz="1400" dirty="0" smtClean="0"/>
                        <a:t>Address</a:t>
                      </a:r>
                    </a:p>
                    <a:p>
                      <a:pPr marL="285750" indent="-285750" algn="l">
                        <a:buFont typeface="Arial" panose="020B0604020202020204" pitchFamily="34" charset="0"/>
                        <a:buChar char="•"/>
                      </a:pPr>
                      <a:r>
                        <a:rPr lang="en-US" sz="1400" dirty="0" smtClean="0"/>
                        <a:t>Payment</a:t>
                      </a:r>
                      <a:r>
                        <a:rPr lang="en-US" sz="1400" baseline="0" dirty="0" smtClean="0"/>
                        <a:t> information</a:t>
                      </a:r>
                      <a:endParaRPr lang="en-US" sz="1400" dirty="0"/>
                    </a:p>
                  </a:txBody>
                  <a:tcPr/>
                </a:tc>
                <a:tc>
                  <a:txBody>
                    <a:bodyPr/>
                    <a:lstStyle/>
                    <a:p>
                      <a:pPr marL="285750" indent="-285750" algn="l">
                        <a:buFont typeface="Arial" panose="020B0604020202020204" pitchFamily="34" charset="0"/>
                        <a:buChar char="•"/>
                      </a:pPr>
                      <a:r>
                        <a:rPr lang="en-US" sz="1400" dirty="0" smtClean="0"/>
                        <a:t>Pizza prepper</a:t>
                      </a:r>
                      <a:endParaRPr lang="en-US" sz="1400" dirty="0"/>
                    </a:p>
                  </a:txBody>
                  <a:tcPr/>
                </a:tc>
                <a:extLst>
                  <a:ext uri="{0D108BD9-81ED-4DB2-BD59-A6C34878D82A}">
                    <a16:rowId xmlns:a16="http://schemas.microsoft.com/office/drawing/2014/main" val="10001"/>
                  </a:ext>
                </a:extLst>
              </a:tr>
              <a:tr h="996729">
                <a:tc>
                  <a:txBody>
                    <a:bodyPr/>
                    <a:lstStyle/>
                    <a:p>
                      <a:pPr algn="l"/>
                      <a:endParaRPr lang="en-US" dirty="0" smtClean="0"/>
                    </a:p>
                    <a:p>
                      <a:pPr marL="285750" indent="-285750" algn="l">
                        <a:buFont typeface="Arial" panose="020B0604020202020204" pitchFamily="34" charset="0"/>
                        <a:buChar char="•"/>
                      </a:pPr>
                      <a:r>
                        <a:rPr lang="en-US" sz="1400" dirty="0" smtClean="0"/>
                        <a:t>Order taker</a:t>
                      </a:r>
                    </a:p>
                    <a:p>
                      <a:pPr marL="285750" indent="-285750" algn="l">
                        <a:buFont typeface="Arial" panose="020B0604020202020204" pitchFamily="34" charset="0"/>
                        <a:buChar char="•"/>
                      </a:pPr>
                      <a:r>
                        <a:rPr lang="en-US" sz="1400" dirty="0" smtClean="0"/>
                        <a:t>Ingredient supplier</a:t>
                      </a:r>
                      <a:endParaRPr lang="en-US" sz="1400" dirty="0"/>
                    </a:p>
                    <a:p>
                      <a:pPr marL="285750" indent="-285750" algn="l">
                        <a:buFont typeface="Arial" panose="020B0604020202020204" pitchFamily="34" charset="0"/>
                        <a:buChar char="•"/>
                      </a:pPr>
                      <a:r>
                        <a:rPr lang="en-US" sz="1400" dirty="0" smtClean="0"/>
                        <a:t>refrigerator</a:t>
                      </a:r>
                    </a:p>
                  </a:txBody>
                  <a:tcPr/>
                </a:tc>
                <a:tc>
                  <a:txBody>
                    <a:bodyPr/>
                    <a:lstStyle/>
                    <a:p>
                      <a:pPr marL="285750" indent="-285750" algn="l">
                        <a:buFont typeface="Arial" panose="020B0604020202020204" pitchFamily="34" charset="0"/>
                        <a:buChar char="•"/>
                      </a:pPr>
                      <a:r>
                        <a:rPr lang="en-US" sz="1200" dirty="0" smtClean="0"/>
                        <a:t>Ingredients – cheese,</a:t>
                      </a:r>
                      <a:r>
                        <a:rPr lang="en-US" sz="1200" baseline="0" dirty="0" smtClean="0"/>
                        <a:t> </a:t>
                      </a:r>
                      <a:r>
                        <a:rPr lang="en-US" sz="1200" baseline="0" dirty="0" err="1" smtClean="0"/>
                        <a:t>sauce,etc</a:t>
                      </a:r>
                      <a:endParaRPr lang="en-US" sz="1200" baseline="0" dirty="0" smtClean="0"/>
                    </a:p>
                    <a:p>
                      <a:pPr marL="285750" indent="-285750" algn="l">
                        <a:buFont typeface="Arial" panose="020B0604020202020204" pitchFamily="34" charset="0"/>
                        <a:buChar char="•"/>
                      </a:pPr>
                      <a:r>
                        <a:rPr lang="en-US" sz="1200" baseline="0" dirty="0" smtClean="0"/>
                        <a:t>pans</a:t>
                      </a:r>
                      <a:endParaRPr lang="en-US" sz="1200" dirty="0" smtClean="0"/>
                    </a:p>
                    <a:p>
                      <a:pPr marL="285750" indent="-285750" algn="l">
                        <a:buFont typeface="Arial" panose="020B0604020202020204" pitchFamily="34" charset="0"/>
                        <a:buChar char="•"/>
                      </a:pPr>
                      <a:r>
                        <a:rPr lang="en-US" sz="1200" dirty="0" smtClean="0"/>
                        <a:t>Order</a:t>
                      </a:r>
                    </a:p>
                    <a:p>
                      <a:pPr marL="285750" indent="-285750" algn="l">
                        <a:buFont typeface="Arial" panose="020B0604020202020204" pitchFamily="34" charset="0"/>
                        <a:buChar char="•"/>
                      </a:pPr>
                      <a:r>
                        <a:rPr lang="en-US" sz="1200" dirty="0" smtClean="0"/>
                        <a:t>Associate</a:t>
                      </a:r>
                      <a:endParaRPr lang="en-US" sz="1200" dirty="0"/>
                    </a:p>
                  </a:txBody>
                  <a:tcPr/>
                </a:tc>
                <a:tc>
                  <a:txBody>
                    <a:bodyPr/>
                    <a:lstStyle/>
                    <a:p>
                      <a:pPr algn="ctr"/>
                      <a:endParaRPr lang="en-US" dirty="0" smtClean="0"/>
                    </a:p>
                    <a:p>
                      <a:pPr algn="ctr"/>
                      <a:r>
                        <a:rPr lang="en-US" dirty="0" smtClean="0"/>
                        <a:t>Prep</a:t>
                      </a:r>
                      <a:r>
                        <a:rPr lang="en-US" baseline="0" dirty="0" smtClean="0"/>
                        <a:t> pizza</a:t>
                      </a:r>
                    </a:p>
                    <a:p>
                      <a:pPr algn="ctr"/>
                      <a:endParaRPr lang="en-US" dirty="0" smtClean="0"/>
                    </a:p>
                    <a:p>
                      <a:pPr algn="ctr"/>
                      <a:endParaRPr lang="en-US" dirty="0"/>
                    </a:p>
                  </a:txBody>
                  <a:tcPr anchor="ctr"/>
                </a:tc>
                <a:tc>
                  <a:txBody>
                    <a:bodyPr/>
                    <a:lstStyle/>
                    <a:p>
                      <a:pPr marL="285750" indent="-285750" algn="l">
                        <a:buFont typeface="Arial" panose="020B0604020202020204" pitchFamily="34" charset="0"/>
                        <a:buChar char="•"/>
                      </a:pPr>
                      <a:r>
                        <a:rPr lang="en-US" sz="1400" dirty="0" smtClean="0"/>
                        <a:t>Prepped pizza</a:t>
                      </a:r>
                      <a:endParaRPr lang="en-US" sz="1400" dirty="0"/>
                    </a:p>
                  </a:txBody>
                  <a:tcPr/>
                </a:tc>
                <a:tc>
                  <a:txBody>
                    <a:bodyPr/>
                    <a:lstStyle/>
                    <a:p>
                      <a:pPr marL="285750" indent="-285750" algn="l">
                        <a:buFont typeface="Arial" panose="020B0604020202020204" pitchFamily="34" charset="0"/>
                        <a:buChar char="•"/>
                      </a:pPr>
                      <a:r>
                        <a:rPr lang="en-US" sz="1400" dirty="0" smtClean="0"/>
                        <a:t>Pizza boxer</a:t>
                      </a:r>
                      <a:endParaRPr lang="en-US" sz="1400" dirty="0"/>
                    </a:p>
                  </a:txBody>
                  <a:tcPr/>
                </a:tc>
                <a:extLst>
                  <a:ext uri="{0D108BD9-81ED-4DB2-BD59-A6C34878D82A}">
                    <a16:rowId xmlns:a16="http://schemas.microsoft.com/office/drawing/2014/main" val="10002"/>
                  </a:ext>
                </a:extLst>
              </a:tr>
              <a:tr h="673062">
                <a:tc>
                  <a:txBody>
                    <a:bodyPr/>
                    <a:lstStyle/>
                    <a:p>
                      <a:pPr marL="285750" indent="-285750" algn="l">
                        <a:buFont typeface="Arial" panose="020B0604020202020204" pitchFamily="34" charset="0"/>
                        <a:buChar char="•"/>
                      </a:pPr>
                      <a:r>
                        <a:rPr lang="en-US" sz="1400" dirty="0" smtClean="0"/>
                        <a:t>Equipment</a:t>
                      </a:r>
                      <a:r>
                        <a:rPr lang="en-US" sz="1400" baseline="0" dirty="0" smtClean="0"/>
                        <a:t> supplier</a:t>
                      </a:r>
                    </a:p>
                    <a:p>
                      <a:pPr marL="285750" indent="-285750" algn="l">
                        <a:buFont typeface="Arial" panose="020B0604020202020204" pitchFamily="34" charset="0"/>
                        <a:buChar char="•"/>
                      </a:pPr>
                      <a:r>
                        <a:rPr lang="en-US" sz="1400" baseline="0" dirty="0" smtClean="0"/>
                        <a:t>Utility</a:t>
                      </a:r>
                      <a:endParaRPr lang="en-US" sz="1400" dirty="0"/>
                    </a:p>
                  </a:txBody>
                  <a:tcPr/>
                </a:tc>
                <a:tc>
                  <a:txBody>
                    <a:bodyPr/>
                    <a:lstStyle/>
                    <a:p>
                      <a:pPr marL="285750" indent="-285750" algn="l">
                        <a:buFont typeface="Arial" panose="020B0604020202020204" pitchFamily="34" charset="0"/>
                        <a:buChar char="•"/>
                      </a:pPr>
                      <a:r>
                        <a:rPr lang="en-US" sz="1400" dirty="0" smtClean="0"/>
                        <a:t>Oven</a:t>
                      </a:r>
                    </a:p>
                    <a:p>
                      <a:pPr marL="285750" indent="-285750" algn="l">
                        <a:buFont typeface="Arial" panose="020B0604020202020204" pitchFamily="34" charset="0"/>
                        <a:buChar char="•"/>
                      </a:pPr>
                      <a:r>
                        <a:rPr lang="en-US" sz="1400" dirty="0" smtClean="0"/>
                        <a:t>electricity</a:t>
                      </a:r>
                      <a:endParaRPr lang="en-US" sz="1400" dirty="0"/>
                    </a:p>
                  </a:txBody>
                  <a:tcPr/>
                </a:tc>
                <a:tc>
                  <a:txBody>
                    <a:bodyPr/>
                    <a:lstStyle/>
                    <a:p>
                      <a:pPr algn="ctr"/>
                      <a:r>
                        <a:rPr lang="en-US" dirty="0" smtClean="0"/>
                        <a:t>Bake pizza</a:t>
                      </a:r>
                      <a:endParaRPr lang="en-US" dirty="0"/>
                    </a:p>
                  </a:txBody>
                  <a:tcPr anchor="ctr"/>
                </a:tc>
                <a:tc>
                  <a:txBody>
                    <a:bodyPr/>
                    <a:lstStyle/>
                    <a:p>
                      <a:pPr marL="285750" indent="-285750" algn="l">
                        <a:buFont typeface="Arial" panose="020B0604020202020204" pitchFamily="34" charset="0"/>
                        <a:buChar char="•"/>
                      </a:pPr>
                      <a:r>
                        <a:rPr lang="en-US" sz="1400" dirty="0" smtClean="0"/>
                        <a:t>Baked pizza</a:t>
                      </a:r>
                      <a:endParaRPr lang="en-US" sz="1400" dirty="0"/>
                    </a:p>
                  </a:txBody>
                  <a:tcPr/>
                </a:tc>
                <a:tc>
                  <a:txBody>
                    <a:bodyPr/>
                    <a:lstStyle/>
                    <a:p>
                      <a:pPr marL="285750" indent="-285750" algn="l">
                        <a:buFont typeface="Arial" panose="020B0604020202020204" pitchFamily="34" charset="0"/>
                        <a:buChar char="•"/>
                      </a:pPr>
                      <a:r>
                        <a:rPr lang="en-US" sz="1400" dirty="0" smtClean="0"/>
                        <a:t>Pizza boxer</a:t>
                      </a:r>
                      <a:endParaRPr lang="en-US" sz="1400" dirty="0"/>
                    </a:p>
                  </a:txBody>
                  <a:tcPr/>
                </a:tc>
                <a:extLst>
                  <a:ext uri="{0D108BD9-81ED-4DB2-BD59-A6C34878D82A}">
                    <a16:rowId xmlns:a16="http://schemas.microsoft.com/office/drawing/2014/main" val="10003"/>
                  </a:ext>
                </a:extLst>
              </a:tr>
              <a:tr h="1015131">
                <a:tc>
                  <a:txBody>
                    <a:bodyPr/>
                    <a:lstStyle/>
                    <a:p>
                      <a:pPr marL="285750" indent="-285750" algn="l">
                        <a:buFont typeface="Arial" panose="020B0604020202020204" pitchFamily="34" charset="0"/>
                        <a:buChar char="•"/>
                      </a:pPr>
                      <a:r>
                        <a:rPr lang="en-US" sz="1400" dirty="0" smtClean="0"/>
                        <a:t>Box supplier</a:t>
                      </a:r>
                    </a:p>
                    <a:p>
                      <a:pPr algn="l"/>
                      <a:endParaRPr lang="en-US" dirty="0"/>
                    </a:p>
                  </a:txBody>
                  <a:tcPr/>
                </a:tc>
                <a:tc>
                  <a:txBody>
                    <a:bodyPr/>
                    <a:lstStyle/>
                    <a:p>
                      <a:pPr marL="285750" indent="-285750" algn="l">
                        <a:buFont typeface="Arial" panose="020B0604020202020204" pitchFamily="34" charset="0"/>
                        <a:buChar char="•"/>
                      </a:pPr>
                      <a:r>
                        <a:rPr lang="en-US" sz="1400" dirty="0" smtClean="0"/>
                        <a:t>Baked pizza</a:t>
                      </a:r>
                    </a:p>
                    <a:p>
                      <a:pPr marL="285750" indent="-285750" algn="l">
                        <a:buFont typeface="Arial" panose="020B0604020202020204" pitchFamily="34" charset="0"/>
                        <a:buChar char="•"/>
                      </a:pPr>
                      <a:r>
                        <a:rPr lang="en-US" sz="1400" dirty="0" smtClean="0"/>
                        <a:t>Boxes</a:t>
                      </a:r>
                    </a:p>
                    <a:p>
                      <a:pPr marL="285750" indent="-285750" algn="l">
                        <a:buFont typeface="Arial" panose="020B0604020202020204" pitchFamily="34" charset="0"/>
                        <a:buChar char="•"/>
                      </a:pPr>
                      <a:r>
                        <a:rPr lang="en-US" sz="1400" dirty="0" smtClean="0"/>
                        <a:t>Pizza cutter</a:t>
                      </a:r>
                      <a:endParaRPr lang="en-US" sz="1400" dirty="0"/>
                    </a:p>
                  </a:txBody>
                  <a:tcPr/>
                </a:tc>
                <a:tc>
                  <a:txBody>
                    <a:bodyPr/>
                    <a:lstStyle/>
                    <a:p>
                      <a:pPr algn="ctr"/>
                      <a:r>
                        <a:rPr lang="en-US" dirty="0" smtClean="0"/>
                        <a:t>Box</a:t>
                      </a:r>
                      <a:r>
                        <a:rPr lang="en-US" baseline="0" dirty="0" smtClean="0"/>
                        <a:t> pizza</a:t>
                      </a:r>
                      <a:endParaRPr lang="en-US" dirty="0" smtClean="0"/>
                    </a:p>
                  </a:txBody>
                  <a:tcPr anchor="ctr"/>
                </a:tc>
                <a:tc>
                  <a:txBody>
                    <a:bodyPr/>
                    <a:lstStyle/>
                    <a:p>
                      <a:pPr marL="285750" indent="-285750" algn="l">
                        <a:buFont typeface="Arial" panose="020B0604020202020204" pitchFamily="34" charset="0"/>
                        <a:buChar char="•"/>
                      </a:pPr>
                      <a:r>
                        <a:rPr lang="en-US" sz="1400" dirty="0" smtClean="0"/>
                        <a:t>Boxed</a:t>
                      </a:r>
                      <a:r>
                        <a:rPr lang="en-US" sz="1400" baseline="0" dirty="0" smtClean="0"/>
                        <a:t> pizza</a:t>
                      </a:r>
                      <a:endParaRPr lang="en-US" sz="1400" dirty="0"/>
                    </a:p>
                  </a:txBody>
                  <a:tcPr/>
                </a:tc>
                <a:tc>
                  <a:txBody>
                    <a:bodyPr/>
                    <a:lstStyle/>
                    <a:p>
                      <a:pPr marL="285750" indent="-285750" algn="l">
                        <a:buFont typeface="Arial" panose="020B0604020202020204" pitchFamily="34" charset="0"/>
                        <a:buChar char="•"/>
                      </a:pPr>
                      <a:r>
                        <a:rPr lang="en-US" sz="1400" dirty="0" smtClean="0"/>
                        <a:t>driver</a:t>
                      </a:r>
                      <a:endParaRPr lang="en-US" sz="1400" dirty="0"/>
                    </a:p>
                  </a:txBody>
                  <a:tcPr/>
                </a:tc>
                <a:extLst>
                  <a:ext uri="{0D108BD9-81ED-4DB2-BD59-A6C34878D82A}">
                    <a16:rowId xmlns:a16="http://schemas.microsoft.com/office/drawing/2014/main" val="10004"/>
                  </a:ext>
                </a:extLst>
              </a:tr>
              <a:tr h="996729">
                <a:tc>
                  <a:txBody>
                    <a:bodyPr/>
                    <a:lstStyle/>
                    <a:p>
                      <a:pPr algn="l"/>
                      <a:endParaRPr lang="en-US" dirty="0"/>
                    </a:p>
                  </a:txBody>
                  <a:tcPr/>
                </a:tc>
                <a:tc>
                  <a:txBody>
                    <a:bodyPr/>
                    <a:lstStyle/>
                    <a:p>
                      <a:pPr marL="285750" indent="-285750" algn="l">
                        <a:buFont typeface="Arial" panose="020B0604020202020204" pitchFamily="34" charset="0"/>
                        <a:buChar char="•"/>
                      </a:pPr>
                      <a:r>
                        <a:rPr lang="en-US" sz="1200" dirty="0" smtClean="0"/>
                        <a:t>Pizza</a:t>
                      </a:r>
                    </a:p>
                    <a:p>
                      <a:pPr marL="285750" indent="-285750" algn="l">
                        <a:buFont typeface="Arial" panose="020B0604020202020204" pitchFamily="34" charset="0"/>
                        <a:buChar char="•"/>
                      </a:pPr>
                      <a:r>
                        <a:rPr lang="en-US" sz="1200" dirty="0" smtClean="0"/>
                        <a:t>Address</a:t>
                      </a:r>
                    </a:p>
                    <a:p>
                      <a:pPr marL="285750" indent="-285750" algn="l">
                        <a:buFont typeface="Arial" panose="020B0604020202020204" pitchFamily="34" charset="0"/>
                        <a:buChar char="•"/>
                      </a:pPr>
                      <a:r>
                        <a:rPr lang="en-US" sz="1200" dirty="0" smtClean="0"/>
                        <a:t>Billing information</a:t>
                      </a:r>
                    </a:p>
                    <a:p>
                      <a:pPr marL="285750" indent="-285750" algn="l">
                        <a:buFont typeface="Arial" panose="020B0604020202020204" pitchFamily="34" charset="0"/>
                        <a:buChar char="•"/>
                      </a:pPr>
                      <a:r>
                        <a:rPr lang="en-US" sz="1200" dirty="0" smtClean="0"/>
                        <a:t>Delivery</a:t>
                      </a:r>
                      <a:r>
                        <a:rPr lang="en-US" sz="1200" baseline="0" dirty="0" smtClean="0"/>
                        <a:t> vehicle</a:t>
                      </a:r>
                      <a:endParaRPr lang="en-US" sz="1200" dirty="0"/>
                    </a:p>
                  </a:txBody>
                  <a:tcPr/>
                </a:tc>
                <a:tc>
                  <a:txBody>
                    <a:bodyPr/>
                    <a:lstStyle/>
                    <a:p>
                      <a:pPr algn="ctr"/>
                      <a:endParaRPr lang="en-US" dirty="0" smtClean="0"/>
                    </a:p>
                    <a:p>
                      <a:pPr algn="ctr"/>
                      <a:r>
                        <a:rPr lang="en-US" dirty="0" smtClean="0"/>
                        <a:t>Deliver pizza</a:t>
                      </a:r>
                    </a:p>
                    <a:p>
                      <a:pPr algn="ctr"/>
                      <a:endParaRPr lang="en-US" dirty="0" smtClean="0"/>
                    </a:p>
                    <a:p>
                      <a:pPr algn="ctr"/>
                      <a:endParaRPr lang="en-US" dirty="0"/>
                    </a:p>
                  </a:txBody>
                  <a:tcPr anchor="ctr"/>
                </a:tc>
                <a:tc>
                  <a:txBody>
                    <a:bodyPr/>
                    <a:lstStyle/>
                    <a:p>
                      <a:pPr marL="285750" indent="-285750" algn="l">
                        <a:buFont typeface="Arial" panose="020B0604020202020204" pitchFamily="34" charset="0"/>
                        <a:buChar char="•"/>
                      </a:pPr>
                      <a:r>
                        <a:rPr lang="en-US" sz="1400" dirty="0" smtClean="0"/>
                        <a:t>Delivered pizza</a:t>
                      </a:r>
                      <a:endParaRPr lang="en-US" sz="1400" dirty="0"/>
                    </a:p>
                  </a:txBody>
                  <a:tcPr/>
                </a:tc>
                <a:tc>
                  <a:txBody>
                    <a:bodyPr/>
                    <a:lstStyle/>
                    <a:p>
                      <a:pPr marL="285750" indent="-285750" algn="l">
                        <a:buFont typeface="Arial" panose="020B0604020202020204" pitchFamily="34" charset="0"/>
                        <a:buChar char="•"/>
                      </a:pPr>
                      <a:r>
                        <a:rPr lang="en-US" sz="1400" dirty="0" smtClean="0"/>
                        <a:t>customer</a:t>
                      </a:r>
                      <a:endParaRPr lang="en-US" sz="1400" dirty="0"/>
                    </a:p>
                  </a:txBody>
                  <a:tcPr/>
                </a:tc>
                <a:extLst>
                  <a:ext uri="{0D108BD9-81ED-4DB2-BD59-A6C34878D82A}">
                    <a16:rowId xmlns:a16="http://schemas.microsoft.com/office/drawing/2014/main" val="10005"/>
                  </a:ext>
                </a:extLst>
              </a:tr>
            </a:tbl>
          </a:graphicData>
        </a:graphic>
      </p:graphicFrame>
      <p:pic>
        <p:nvPicPr>
          <p:cNvPr id="7" name="Picture 2"/>
          <p:cNvPicPr>
            <a:picLocks noChangeAspect="1" noChangeArrowheads="1"/>
          </p:cNvPicPr>
          <p:nvPr/>
        </p:nvPicPr>
        <p:blipFill rotWithShape="1">
          <a:blip r:embed="rId3" cstate="print"/>
          <a:srcRect r="24478"/>
          <a:stretch/>
        </p:blipFill>
        <p:spPr bwMode="auto">
          <a:xfrm>
            <a:off x="193830" y="1041414"/>
            <a:ext cx="517930" cy="894359"/>
          </a:xfrm>
          <a:prstGeom prst="rect">
            <a:avLst/>
          </a:prstGeom>
          <a:noFill/>
          <a:ln w="9525">
            <a:noFill/>
            <a:miter lim="800000"/>
            <a:headEnd/>
            <a:tailEnd/>
          </a:ln>
        </p:spPr>
      </p:pic>
    </p:spTree>
    <p:extLst>
      <p:ext uri="{BB962C8B-B14F-4D97-AF65-F5344CB8AC3E}">
        <p14:creationId xmlns:p14="http://schemas.microsoft.com/office/powerpoint/2010/main" val="714568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Value Stream Mapping</a:t>
            </a:r>
            <a:endParaRPr lang="en-US" sz="3600" dirty="0"/>
          </a:p>
        </p:txBody>
      </p:sp>
      <p:sp>
        <p:nvSpPr>
          <p:cNvPr id="4" name="Rectangle 18"/>
          <p:cNvSpPr>
            <a:spLocks noChangeArrowheads="1"/>
          </p:cNvSpPr>
          <p:nvPr/>
        </p:nvSpPr>
        <p:spPr bwMode="auto">
          <a:xfrm>
            <a:off x="4875213" y="1363662"/>
            <a:ext cx="4165600" cy="3513138"/>
          </a:xfrm>
          <a:prstGeom prst="rect">
            <a:avLst/>
          </a:prstGeom>
          <a:solidFill>
            <a:srgbClr val="7F7F7F">
              <a:alpha val="16862"/>
            </a:srgbClr>
          </a:solidFill>
          <a:ln w="25400">
            <a:noFill/>
            <a:miter lim="800000"/>
            <a:headEnd/>
            <a:tailEnd/>
          </a:ln>
        </p:spPr>
        <p:txBody>
          <a:bodyPr wrap="none" anchor="ctr"/>
          <a:lstStyle/>
          <a:p>
            <a:endParaRPr lang="en-US"/>
          </a:p>
        </p:txBody>
      </p:sp>
      <p:sp>
        <p:nvSpPr>
          <p:cNvPr id="5" name="Rectangle 3"/>
          <p:cNvSpPr>
            <a:spLocks noChangeArrowheads="1"/>
          </p:cNvSpPr>
          <p:nvPr/>
        </p:nvSpPr>
        <p:spPr bwMode="auto">
          <a:xfrm>
            <a:off x="179009" y="1239915"/>
            <a:ext cx="4724400" cy="4114800"/>
          </a:xfrm>
          <a:prstGeom prst="rect">
            <a:avLst/>
          </a:prstGeom>
          <a:noFill/>
          <a:ln w="9525">
            <a:noFill/>
            <a:miter lim="800000"/>
            <a:headEnd/>
            <a:tailEnd/>
          </a:ln>
        </p:spPr>
        <p:txBody>
          <a:bodyPr/>
          <a:lstStyle/>
          <a:p>
            <a:pPr marL="231775" indent="-231775" algn="l">
              <a:lnSpc>
                <a:spcPct val="95000"/>
              </a:lnSpc>
              <a:spcBef>
                <a:spcPct val="40000"/>
              </a:spcBef>
              <a:buClr>
                <a:schemeClr val="folHlink"/>
              </a:buClr>
              <a:buFontTx/>
              <a:buChar char="•"/>
            </a:pPr>
            <a:r>
              <a:rPr lang="en-US" sz="1800" dirty="0">
                <a:latin typeface="Verdana" pitchFamily="34" charset="0"/>
              </a:rPr>
              <a:t>Links material and information flow for the full value stream</a:t>
            </a:r>
          </a:p>
          <a:p>
            <a:pPr marL="231775" indent="-231775" algn="l">
              <a:lnSpc>
                <a:spcPct val="95000"/>
              </a:lnSpc>
              <a:spcBef>
                <a:spcPct val="40000"/>
              </a:spcBef>
              <a:buClr>
                <a:schemeClr val="folHlink"/>
              </a:buClr>
              <a:buFontTx/>
              <a:buChar char="•"/>
            </a:pPr>
            <a:r>
              <a:rPr lang="en-US" sz="1800" dirty="0">
                <a:latin typeface="Verdana" pitchFamily="34" charset="0"/>
              </a:rPr>
              <a:t>Includes critical process data to make waste visible</a:t>
            </a:r>
          </a:p>
          <a:p>
            <a:pPr marL="231775" indent="-231775" algn="l">
              <a:lnSpc>
                <a:spcPct val="95000"/>
              </a:lnSpc>
              <a:spcBef>
                <a:spcPct val="40000"/>
              </a:spcBef>
              <a:buClr>
                <a:schemeClr val="folHlink"/>
              </a:buClr>
              <a:buFontTx/>
              <a:buChar char="•"/>
            </a:pPr>
            <a:r>
              <a:rPr lang="en-US" sz="1800" dirty="0">
                <a:latin typeface="Verdana" pitchFamily="34" charset="0"/>
              </a:rPr>
              <a:t>Summarizes actual lead times and process times</a:t>
            </a:r>
          </a:p>
          <a:p>
            <a:pPr marL="231775" indent="-231775" algn="l">
              <a:lnSpc>
                <a:spcPct val="95000"/>
              </a:lnSpc>
              <a:spcBef>
                <a:spcPct val="40000"/>
              </a:spcBef>
              <a:buClr>
                <a:schemeClr val="folHlink"/>
              </a:buClr>
              <a:buFontTx/>
              <a:buChar char="•"/>
            </a:pPr>
            <a:r>
              <a:rPr lang="en-US" sz="1800" dirty="0">
                <a:latin typeface="Verdana" pitchFamily="34" charset="0"/>
              </a:rPr>
              <a:t>Establishes a common language</a:t>
            </a:r>
          </a:p>
          <a:p>
            <a:pPr marL="231775" indent="-231775" algn="l">
              <a:lnSpc>
                <a:spcPct val="95000"/>
              </a:lnSpc>
              <a:spcBef>
                <a:spcPct val="40000"/>
              </a:spcBef>
              <a:buClr>
                <a:schemeClr val="folHlink"/>
              </a:buClr>
              <a:buFontTx/>
              <a:buChar char="•"/>
            </a:pPr>
            <a:r>
              <a:rPr lang="en-US" sz="1800" dirty="0">
                <a:latin typeface="Verdana" pitchFamily="34" charset="0"/>
              </a:rPr>
              <a:t>Provides a blueprint for improvement</a:t>
            </a:r>
          </a:p>
          <a:p>
            <a:pPr marL="231775" indent="-231775" algn="l">
              <a:lnSpc>
                <a:spcPct val="95000"/>
              </a:lnSpc>
              <a:spcBef>
                <a:spcPct val="40000"/>
              </a:spcBef>
              <a:buClr>
                <a:schemeClr val="folHlink"/>
              </a:buClr>
              <a:buFontTx/>
              <a:buChar char="•"/>
            </a:pPr>
            <a:r>
              <a:rPr lang="en-US" sz="1800" dirty="0">
                <a:latin typeface="Verdana" pitchFamily="34" charset="0"/>
              </a:rPr>
              <a:t>Exposes opportunities for Waste Elimination and Variation Reduction projects</a:t>
            </a:r>
          </a:p>
        </p:txBody>
      </p:sp>
      <p:sp>
        <p:nvSpPr>
          <p:cNvPr id="6" name="Rectangle 4"/>
          <p:cNvSpPr>
            <a:spLocks noChangeArrowheads="1"/>
          </p:cNvSpPr>
          <p:nvPr/>
        </p:nvSpPr>
        <p:spPr bwMode="auto">
          <a:xfrm>
            <a:off x="5557838" y="4876800"/>
            <a:ext cx="1531937" cy="304800"/>
          </a:xfrm>
          <a:prstGeom prst="rect">
            <a:avLst/>
          </a:prstGeom>
          <a:noFill/>
          <a:ln w="25400">
            <a:noFill/>
            <a:miter lim="800000"/>
            <a:headEnd/>
            <a:tailEnd/>
          </a:ln>
        </p:spPr>
        <p:txBody>
          <a:bodyPr wrap="none">
            <a:spAutoFit/>
          </a:bodyPr>
          <a:lstStyle/>
          <a:p>
            <a:r>
              <a:rPr lang="en-US" sz="1400">
                <a:solidFill>
                  <a:schemeClr val="accent2"/>
                </a:solidFill>
                <a:latin typeface="Verdana" pitchFamily="34" charset="0"/>
              </a:rPr>
              <a:t>Material Flow</a:t>
            </a:r>
          </a:p>
        </p:txBody>
      </p:sp>
      <p:sp>
        <p:nvSpPr>
          <p:cNvPr id="7" name="Rectangle 5"/>
          <p:cNvSpPr>
            <a:spLocks noChangeArrowheads="1"/>
          </p:cNvSpPr>
          <p:nvPr/>
        </p:nvSpPr>
        <p:spPr bwMode="auto">
          <a:xfrm>
            <a:off x="6985000" y="1676400"/>
            <a:ext cx="1925638" cy="304800"/>
          </a:xfrm>
          <a:prstGeom prst="rect">
            <a:avLst/>
          </a:prstGeom>
          <a:noFill/>
          <a:ln w="25400">
            <a:noFill/>
            <a:miter lim="800000"/>
            <a:headEnd/>
            <a:tailEnd/>
          </a:ln>
        </p:spPr>
        <p:txBody>
          <a:bodyPr wrap="none">
            <a:spAutoFit/>
          </a:bodyPr>
          <a:lstStyle/>
          <a:p>
            <a:r>
              <a:rPr lang="en-US" sz="1400">
                <a:solidFill>
                  <a:schemeClr val="accent2"/>
                </a:solidFill>
                <a:latin typeface="Verdana" pitchFamily="34" charset="0"/>
              </a:rPr>
              <a:t>Information Flow</a:t>
            </a:r>
          </a:p>
        </p:txBody>
      </p:sp>
      <p:sp>
        <p:nvSpPr>
          <p:cNvPr id="8" name="Line 6"/>
          <p:cNvSpPr>
            <a:spLocks noChangeShapeType="1"/>
          </p:cNvSpPr>
          <p:nvPr/>
        </p:nvSpPr>
        <p:spPr bwMode="auto">
          <a:xfrm>
            <a:off x="7081838" y="5029200"/>
            <a:ext cx="1600200" cy="0"/>
          </a:xfrm>
          <a:prstGeom prst="line">
            <a:avLst/>
          </a:prstGeom>
          <a:noFill/>
          <a:ln w="38100">
            <a:solidFill>
              <a:schemeClr val="tx1"/>
            </a:solidFill>
            <a:round/>
            <a:headEnd/>
            <a:tailEnd type="triangle" w="med" len="med"/>
          </a:ln>
        </p:spPr>
        <p:txBody>
          <a:bodyPr wrap="none" anchor="ctr"/>
          <a:lstStyle/>
          <a:p>
            <a:endParaRPr lang="en-US"/>
          </a:p>
        </p:txBody>
      </p:sp>
      <p:sp>
        <p:nvSpPr>
          <p:cNvPr id="9" name="Line 7"/>
          <p:cNvSpPr>
            <a:spLocks noChangeShapeType="1"/>
          </p:cNvSpPr>
          <p:nvPr/>
        </p:nvSpPr>
        <p:spPr bwMode="auto">
          <a:xfrm flipH="1">
            <a:off x="5557838" y="1828800"/>
            <a:ext cx="1371600" cy="0"/>
          </a:xfrm>
          <a:prstGeom prst="line">
            <a:avLst/>
          </a:prstGeom>
          <a:noFill/>
          <a:ln w="28575">
            <a:solidFill>
              <a:schemeClr val="tx1"/>
            </a:solidFill>
            <a:round/>
            <a:headEnd/>
            <a:tailEnd type="triangle" w="med" len="med"/>
          </a:ln>
        </p:spPr>
        <p:txBody>
          <a:bodyPr wrap="none" anchor="ctr"/>
          <a:lstStyle/>
          <a:p>
            <a:endParaRPr lang="en-US"/>
          </a:p>
        </p:txBody>
      </p:sp>
      <p:pic>
        <p:nvPicPr>
          <p:cNvPr id="10" name="Picture 9"/>
          <p:cNvPicPr>
            <a:picLocks noChangeAspect="1" noChangeArrowheads="1"/>
          </p:cNvPicPr>
          <p:nvPr/>
        </p:nvPicPr>
        <p:blipFill>
          <a:blip r:embed="rId2" cstate="print"/>
          <a:srcRect/>
          <a:stretch>
            <a:fillRect/>
          </a:stretch>
        </p:blipFill>
        <p:spPr bwMode="auto">
          <a:xfrm>
            <a:off x="5024438" y="2057400"/>
            <a:ext cx="3976687" cy="2752725"/>
          </a:xfrm>
          <a:prstGeom prst="rect">
            <a:avLst/>
          </a:prstGeom>
          <a:noFill/>
          <a:ln w="25400">
            <a:noFill/>
            <a:miter lim="800000"/>
            <a:headEnd/>
            <a:tailEnd/>
          </a:ln>
        </p:spPr>
      </p:pic>
      <p:sp>
        <p:nvSpPr>
          <p:cNvPr id="12" name="Line 19"/>
          <p:cNvSpPr>
            <a:spLocks noChangeShapeType="1"/>
          </p:cNvSpPr>
          <p:nvPr/>
        </p:nvSpPr>
        <p:spPr bwMode="auto">
          <a:xfrm>
            <a:off x="4889500" y="5165725"/>
            <a:ext cx="4151313" cy="0"/>
          </a:xfrm>
          <a:prstGeom prst="line">
            <a:avLst/>
          </a:prstGeom>
          <a:noFill/>
          <a:ln w="38100">
            <a:solidFill>
              <a:srgbClr val="7F7F7F"/>
            </a:solidFill>
            <a:round/>
            <a:headEnd/>
            <a:tailEnd/>
          </a:ln>
        </p:spPr>
        <p:txBody>
          <a:bodyPr wrap="none" anchor="ctr"/>
          <a:lstStyle/>
          <a:p>
            <a:endParaRPr lang="en-US"/>
          </a:p>
        </p:txBody>
      </p:sp>
      <p:sp>
        <p:nvSpPr>
          <p:cNvPr id="13" name="AutoShape 11"/>
          <p:cNvSpPr>
            <a:spLocks noChangeArrowheads="1"/>
          </p:cNvSpPr>
          <p:nvPr/>
        </p:nvSpPr>
        <p:spPr bwMode="gray">
          <a:xfrm>
            <a:off x="1034105" y="5381206"/>
            <a:ext cx="6853237" cy="692150"/>
          </a:xfrm>
          <a:prstGeom prst="roundRect">
            <a:avLst>
              <a:gd name="adj" fmla="val 16667"/>
            </a:avLst>
          </a:prstGeom>
          <a:solidFill>
            <a:srgbClr val="C00000"/>
          </a:solidFill>
          <a:ln w="9525">
            <a:noFill/>
            <a:round/>
            <a:headEnd/>
            <a:tailEnd/>
          </a:ln>
          <a:effectLst>
            <a:outerShdw dist="71842" dir="2700000" algn="ctr" rotWithShape="0">
              <a:srgbClr val="7F7F7F">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2"/>
          <p:cNvSpPr>
            <a:spLocks noChangeArrowheads="1"/>
          </p:cNvSpPr>
          <p:nvPr/>
        </p:nvSpPr>
        <p:spPr bwMode="gray">
          <a:xfrm>
            <a:off x="1253038" y="5430915"/>
            <a:ext cx="6813550" cy="582613"/>
          </a:xfrm>
          <a:prstGeom prst="rect">
            <a:avLst/>
          </a:prstGeom>
          <a:noFill/>
          <a:ln w="9525">
            <a:noFill/>
            <a:miter lim="800000"/>
            <a:headEnd/>
            <a:tailEnd/>
          </a:ln>
        </p:spPr>
        <p:txBody>
          <a:bodyPr>
            <a:spAutoFit/>
          </a:bodyPr>
          <a:lstStyle/>
          <a:p>
            <a:pPr marL="0" marR="0" lvl="0" indent="0" algn="l" defTabSz="914400" eaLnBrk="1" fontAlgn="auto" latinLnBrk="0" hangingPunct="1">
              <a:lnSpc>
                <a:spcPct val="75000"/>
              </a:lnSpc>
              <a:spcBef>
                <a:spcPct val="50000"/>
              </a:spcBef>
              <a:spcAft>
                <a:spcPts val="0"/>
              </a:spcAft>
              <a:buClr>
                <a:srgbClr val="1F3F5F"/>
              </a:buClr>
              <a:buSzTx/>
              <a:buFontTx/>
              <a:buNone/>
              <a:tabLst/>
              <a:defRPr/>
            </a:pPr>
            <a:r>
              <a:rPr kumimoji="0" lang="en-US" sz="1600" b="0" i="0" u="none" strike="noStrike" kern="0" cap="none" spc="0" normalizeH="0" baseline="0" noProof="0" dirty="0" smtClean="0">
                <a:ln>
                  <a:noFill/>
                </a:ln>
                <a:solidFill>
                  <a:srgbClr val="FFFFFF"/>
                </a:solidFill>
                <a:effectLst/>
                <a:uLnTx/>
                <a:uFillTx/>
                <a:latin typeface="Verdana" pitchFamily="34" charset="0"/>
              </a:rPr>
              <a:t>Equally applicable to operational and transactional </a:t>
            </a:r>
          </a:p>
          <a:p>
            <a:pPr marL="0" marR="0" lvl="0" indent="0" algn="l" defTabSz="914400" eaLnBrk="1" fontAlgn="auto" latinLnBrk="0" hangingPunct="1">
              <a:lnSpc>
                <a:spcPct val="75000"/>
              </a:lnSpc>
              <a:spcBef>
                <a:spcPct val="50000"/>
              </a:spcBef>
              <a:spcAft>
                <a:spcPts val="0"/>
              </a:spcAft>
              <a:buClr>
                <a:srgbClr val="1F3F5F"/>
              </a:buClr>
              <a:buSzTx/>
              <a:buFontTx/>
              <a:buNone/>
              <a:tabLst/>
              <a:defRPr/>
            </a:pPr>
            <a:r>
              <a:rPr kumimoji="0" lang="en-US" sz="1600" b="0" i="0" u="none" strike="noStrike" kern="0" cap="none" spc="0" normalizeH="0" baseline="0" noProof="0" dirty="0" smtClean="0">
                <a:ln>
                  <a:noFill/>
                </a:ln>
                <a:solidFill>
                  <a:srgbClr val="FFFFFF"/>
                </a:solidFill>
                <a:effectLst/>
                <a:uLnTx/>
                <a:uFillTx/>
                <a:latin typeface="Verdana" pitchFamily="34" charset="0"/>
              </a:rPr>
              <a:t>processes</a:t>
            </a:r>
          </a:p>
        </p:txBody>
      </p:sp>
    </p:spTree>
    <p:extLst>
      <p:ext uri="{BB962C8B-B14F-4D97-AF65-F5344CB8AC3E}">
        <p14:creationId xmlns:p14="http://schemas.microsoft.com/office/powerpoint/2010/main" val="271772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Value Stream Mapping</a:t>
            </a:r>
            <a:endParaRPr lang="en-US" sz="3600" dirty="0"/>
          </a:p>
        </p:txBody>
      </p:sp>
      <p:sp>
        <p:nvSpPr>
          <p:cNvPr id="15" name="Rectangle 14"/>
          <p:cNvSpPr/>
          <p:nvPr/>
        </p:nvSpPr>
        <p:spPr>
          <a:xfrm>
            <a:off x="0" y="853283"/>
            <a:ext cx="9167751" cy="60021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p:cNvSpPr>
            <a:spLocks noGrp="1" noChangeArrowheads="1"/>
          </p:cNvSpPr>
          <p:nvPr>
            <p:ph idx="4294967295"/>
          </p:nvPr>
        </p:nvSpPr>
        <p:spPr>
          <a:xfrm>
            <a:off x="211229" y="1384586"/>
            <a:ext cx="3481001" cy="2665508"/>
          </a:xfrm>
          <a:prstGeom prst="rect">
            <a:avLst/>
          </a:prstGeom>
        </p:spPr>
        <p:txBody>
          <a:bodyPr/>
          <a:lstStyle/>
          <a:p>
            <a:pPr marL="347663" indent="-347663">
              <a:buFontTx/>
              <a:buAutoNum type="arabicPeriod"/>
            </a:pPr>
            <a:r>
              <a:rPr lang="en-US" sz="2000" dirty="0" smtClean="0">
                <a:solidFill>
                  <a:schemeClr val="tx1"/>
                </a:solidFill>
              </a:rPr>
              <a:t>Customer</a:t>
            </a:r>
            <a:endParaRPr lang="en-US" sz="2000" dirty="0">
              <a:solidFill>
                <a:schemeClr val="tx1"/>
              </a:solidFill>
            </a:endParaRPr>
          </a:p>
          <a:p>
            <a:pPr marL="347663" indent="-347663">
              <a:buFontTx/>
              <a:buAutoNum type="arabicPeriod"/>
            </a:pPr>
            <a:r>
              <a:rPr lang="en-US" sz="2000" dirty="0" smtClean="0">
                <a:solidFill>
                  <a:schemeClr val="tx1"/>
                </a:solidFill>
              </a:rPr>
              <a:t>Main Fulfillment Processes</a:t>
            </a:r>
            <a:endParaRPr lang="en-US" sz="2000" dirty="0">
              <a:solidFill>
                <a:schemeClr val="tx1"/>
              </a:solidFill>
            </a:endParaRPr>
          </a:p>
          <a:p>
            <a:pPr marL="347663" indent="-347663">
              <a:buFontTx/>
              <a:buAutoNum type="arabicPeriod"/>
            </a:pPr>
            <a:r>
              <a:rPr lang="en-US" sz="2000" dirty="0" smtClean="0">
                <a:solidFill>
                  <a:schemeClr val="tx1"/>
                </a:solidFill>
              </a:rPr>
              <a:t>Suppliers</a:t>
            </a:r>
            <a:endParaRPr lang="en-US" sz="2000" dirty="0">
              <a:solidFill>
                <a:schemeClr val="tx1"/>
              </a:solidFill>
            </a:endParaRPr>
          </a:p>
          <a:p>
            <a:pPr marL="347663" indent="-347663">
              <a:buFontTx/>
              <a:buAutoNum type="arabicPeriod"/>
            </a:pPr>
            <a:r>
              <a:rPr lang="en-US" sz="2000" dirty="0" smtClean="0">
                <a:solidFill>
                  <a:schemeClr val="tx1"/>
                </a:solidFill>
              </a:rPr>
              <a:t>Information Control Center Production Control</a:t>
            </a:r>
            <a:endParaRPr lang="en-US" sz="2000" dirty="0">
              <a:solidFill>
                <a:schemeClr val="tx1"/>
              </a:solidFill>
            </a:endParaRPr>
          </a:p>
          <a:p>
            <a:pPr marL="347663" indent="-347663">
              <a:buFontTx/>
              <a:buAutoNum type="arabicPeriod"/>
            </a:pPr>
            <a:r>
              <a:rPr lang="en-US" sz="2000" dirty="0" smtClean="0">
                <a:solidFill>
                  <a:schemeClr val="tx1"/>
                </a:solidFill>
              </a:rPr>
              <a:t>Lead Time Calculation</a:t>
            </a:r>
          </a:p>
        </p:txBody>
      </p:sp>
      <p:grpSp>
        <p:nvGrpSpPr>
          <p:cNvPr id="17" name="Group 72"/>
          <p:cNvGrpSpPr>
            <a:grpSpLocks/>
          </p:cNvGrpSpPr>
          <p:nvPr/>
        </p:nvGrpSpPr>
        <p:grpSpPr bwMode="auto">
          <a:xfrm>
            <a:off x="3684588" y="3924300"/>
            <a:ext cx="311150" cy="304800"/>
            <a:chOff x="2321" y="2472"/>
            <a:chExt cx="196" cy="192"/>
          </a:xfrm>
        </p:grpSpPr>
        <p:sp>
          <p:nvSpPr>
            <p:cNvPr id="18" name="Oval 42"/>
            <p:cNvSpPr>
              <a:spLocks noChangeArrowheads="1"/>
            </p:cNvSpPr>
            <p:nvPr/>
          </p:nvSpPr>
          <p:spPr bwMode="auto">
            <a:xfrm>
              <a:off x="2328" y="2475"/>
              <a:ext cx="183" cy="183"/>
            </a:xfrm>
            <a:prstGeom prst="ellipse">
              <a:avLst/>
            </a:prstGeom>
            <a:noFill/>
            <a:ln w="28575">
              <a:solidFill>
                <a:schemeClr val="folHlink"/>
              </a:solidFill>
              <a:round/>
              <a:headEnd/>
              <a:tailEnd/>
            </a:ln>
          </p:spPr>
          <p:txBody>
            <a:bodyPr wrap="none" anchor="ctr"/>
            <a:lstStyle/>
            <a:p>
              <a:endParaRPr lang="en-US"/>
            </a:p>
          </p:txBody>
        </p:sp>
        <p:sp>
          <p:nvSpPr>
            <p:cNvPr id="19" name="Text Box 43"/>
            <p:cNvSpPr txBox="1">
              <a:spLocks noChangeArrowheads="1"/>
            </p:cNvSpPr>
            <p:nvPr/>
          </p:nvSpPr>
          <p:spPr bwMode="auto">
            <a:xfrm>
              <a:off x="2321" y="2472"/>
              <a:ext cx="196" cy="192"/>
            </a:xfrm>
            <a:prstGeom prst="rect">
              <a:avLst/>
            </a:prstGeom>
            <a:noFill/>
            <a:ln w="25400">
              <a:noFill/>
              <a:miter lim="800000"/>
              <a:headEnd/>
              <a:tailEnd/>
            </a:ln>
          </p:spPr>
          <p:txBody>
            <a:bodyPr wrap="none">
              <a:spAutoFit/>
            </a:bodyPr>
            <a:lstStyle/>
            <a:p>
              <a:r>
                <a:rPr lang="en-US" sz="1400">
                  <a:solidFill>
                    <a:schemeClr val="folHlink"/>
                  </a:solidFill>
                  <a:latin typeface="Verdana" pitchFamily="34" charset="0"/>
                </a:rPr>
                <a:t>2</a:t>
              </a:r>
            </a:p>
          </p:txBody>
        </p:sp>
      </p:grpSp>
      <p:grpSp>
        <p:nvGrpSpPr>
          <p:cNvPr id="20" name="Group 71"/>
          <p:cNvGrpSpPr>
            <a:grpSpLocks/>
          </p:cNvGrpSpPr>
          <p:nvPr/>
        </p:nvGrpSpPr>
        <p:grpSpPr bwMode="auto">
          <a:xfrm>
            <a:off x="3684588" y="5235575"/>
            <a:ext cx="311150" cy="314325"/>
            <a:chOff x="2321" y="3298"/>
            <a:chExt cx="196" cy="198"/>
          </a:xfrm>
        </p:grpSpPr>
        <p:sp>
          <p:nvSpPr>
            <p:cNvPr id="21" name="Oval 45"/>
            <p:cNvSpPr>
              <a:spLocks noChangeArrowheads="1"/>
            </p:cNvSpPr>
            <p:nvPr/>
          </p:nvSpPr>
          <p:spPr bwMode="auto">
            <a:xfrm>
              <a:off x="2328" y="3298"/>
              <a:ext cx="183" cy="183"/>
            </a:xfrm>
            <a:prstGeom prst="ellipse">
              <a:avLst/>
            </a:prstGeom>
            <a:noFill/>
            <a:ln w="28575">
              <a:solidFill>
                <a:srgbClr val="002163"/>
              </a:solidFill>
              <a:round/>
              <a:headEnd/>
              <a:tailEnd/>
            </a:ln>
          </p:spPr>
          <p:txBody>
            <a:bodyPr wrap="none" anchor="ctr"/>
            <a:lstStyle/>
            <a:p>
              <a:endParaRPr lang="en-US"/>
            </a:p>
          </p:txBody>
        </p:sp>
        <p:sp>
          <p:nvSpPr>
            <p:cNvPr id="22" name="Text Box 64"/>
            <p:cNvSpPr txBox="1">
              <a:spLocks noChangeArrowheads="1"/>
            </p:cNvSpPr>
            <p:nvPr/>
          </p:nvSpPr>
          <p:spPr bwMode="auto">
            <a:xfrm>
              <a:off x="2321" y="3304"/>
              <a:ext cx="196" cy="192"/>
            </a:xfrm>
            <a:prstGeom prst="rect">
              <a:avLst/>
            </a:prstGeom>
            <a:noFill/>
            <a:ln w="25400">
              <a:noFill/>
              <a:miter lim="800000"/>
              <a:headEnd/>
              <a:tailEnd/>
            </a:ln>
          </p:spPr>
          <p:txBody>
            <a:bodyPr wrap="none">
              <a:spAutoFit/>
            </a:bodyPr>
            <a:lstStyle/>
            <a:p>
              <a:r>
                <a:rPr lang="en-US" sz="1400">
                  <a:solidFill>
                    <a:srgbClr val="002163"/>
                  </a:solidFill>
                  <a:latin typeface="Verdana" pitchFamily="34" charset="0"/>
                </a:rPr>
                <a:t>5</a:t>
              </a:r>
            </a:p>
          </p:txBody>
        </p:sp>
      </p:grpSp>
      <p:grpSp>
        <p:nvGrpSpPr>
          <p:cNvPr id="23" name="Group 70"/>
          <p:cNvGrpSpPr>
            <a:grpSpLocks/>
          </p:cNvGrpSpPr>
          <p:nvPr/>
        </p:nvGrpSpPr>
        <p:grpSpPr bwMode="auto">
          <a:xfrm>
            <a:off x="957708" y="5734959"/>
            <a:ext cx="6862762" cy="590550"/>
            <a:chOff x="621" y="3881"/>
            <a:chExt cx="4323" cy="372"/>
          </a:xfrm>
        </p:grpSpPr>
        <p:sp>
          <p:nvSpPr>
            <p:cNvPr id="24" name="AutoShape 2"/>
            <p:cNvSpPr>
              <a:spLocks noChangeArrowheads="1"/>
            </p:cNvSpPr>
            <p:nvPr/>
          </p:nvSpPr>
          <p:spPr bwMode="gray">
            <a:xfrm>
              <a:off x="625" y="3881"/>
              <a:ext cx="4319" cy="372"/>
            </a:xfrm>
            <a:prstGeom prst="roundRect">
              <a:avLst>
                <a:gd name="adj" fmla="val 16667"/>
              </a:avLst>
            </a:prstGeom>
            <a:gradFill rotWithShape="1">
              <a:gsLst>
                <a:gs pos="0">
                  <a:schemeClr val="folHlink">
                    <a:gamma/>
                    <a:tint val="63529"/>
                    <a:invGamma/>
                  </a:schemeClr>
                </a:gs>
                <a:gs pos="100000">
                  <a:schemeClr val="folHlink"/>
                </a:gs>
              </a:gsLst>
              <a:lin ang="5400000" scaled="1"/>
            </a:gradFill>
            <a:ln w="9525">
              <a:noFill/>
              <a:round/>
              <a:headEnd/>
              <a:tailEnd/>
            </a:ln>
            <a:effectLst>
              <a:outerShdw dist="63500" dir="2212194" algn="ctr" rotWithShape="0">
                <a:schemeClr val="bg2">
                  <a:alpha val="50000"/>
                </a:schemeClr>
              </a:outerShdw>
            </a:effectLst>
          </p:spPr>
          <p:txBody>
            <a:bodyPr wrap="none" anchor="ctr"/>
            <a:lstStyle/>
            <a:p>
              <a:pPr>
                <a:defRPr/>
              </a:pPr>
              <a:endParaRPr lang="en-US"/>
            </a:p>
          </p:txBody>
        </p:sp>
        <p:sp>
          <p:nvSpPr>
            <p:cNvPr id="25" name="Rectangle 69"/>
            <p:cNvSpPr>
              <a:spLocks noChangeArrowheads="1"/>
            </p:cNvSpPr>
            <p:nvPr/>
          </p:nvSpPr>
          <p:spPr bwMode="gray">
            <a:xfrm>
              <a:off x="621" y="3885"/>
              <a:ext cx="4292" cy="366"/>
            </a:xfrm>
            <a:prstGeom prst="rect">
              <a:avLst/>
            </a:prstGeom>
            <a:noFill/>
            <a:ln w="9525">
              <a:noFill/>
              <a:miter lim="800000"/>
              <a:headEnd/>
              <a:tailEnd/>
            </a:ln>
          </p:spPr>
          <p:txBody>
            <a:bodyPr>
              <a:spAutoFit/>
            </a:bodyPr>
            <a:lstStyle/>
            <a:p>
              <a:r>
                <a:rPr lang="en-US" sz="1600" dirty="0">
                  <a:solidFill>
                    <a:schemeClr val="bg1"/>
                  </a:solidFill>
                  <a:latin typeface="Verdana" pitchFamily="34" charset="0"/>
                </a:rPr>
                <a:t>VSM is a visual depiction of how these </a:t>
              </a:r>
              <a:r>
                <a:rPr lang="en-US" sz="1600" u="sng" dirty="0">
                  <a:solidFill>
                    <a:schemeClr val="bg1"/>
                  </a:solidFill>
                  <a:latin typeface="Verdana" pitchFamily="34" charset="0"/>
                </a:rPr>
                <a:t>five</a:t>
              </a:r>
              <a:r>
                <a:rPr lang="en-US" sz="1600" dirty="0">
                  <a:solidFill>
                    <a:schemeClr val="bg1"/>
                  </a:solidFill>
                  <a:latin typeface="Verdana" pitchFamily="34" charset="0"/>
                </a:rPr>
                <a:t> elements </a:t>
              </a:r>
            </a:p>
            <a:p>
              <a:r>
                <a:rPr lang="en-US" sz="1600" dirty="0">
                  <a:solidFill>
                    <a:schemeClr val="bg1"/>
                  </a:solidFill>
                  <a:latin typeface="Verdana" pitchFamily="34" charset="0"/>
                </a:rPr>
                <a:t>are (or are not) interconnected</a:t>
              </a:r>
            </a:p>
          </p:txBody>
        </p:sp>
      </p:grpSp>
      <p:grpSp>
        <p:nvGrpSpPr>
          <p:cNvPr id="26" name="Group 25"/>
          <p:cNvGrpSpPr/>
          <p:nvPr/>
        </p:nvGrpSpPr>
        <p:grpSpPr>
          <a:xfrm>
            <a:off x="3672408" y="1378743"/>
            <a:ext cx="5311775" cy="3551238"/>
            <a:chOff x="4110038" y="1406525"/>
            <a:chExt cx="4859337" cy="4430713"/>
          </a:xfrm>
        </p:grpSpPr>
        <p:pic>
          <p:nvPicPr>
            <p:cNvPr id="27" name="Picture 34"/>
            <p:cNvPicPr>
              <a:picLocks noChangeAspect="1" noChangeArrowheads="1"/>
            </p:cNvPicPr>
            <p:nvPr/>
          </p:nvPicPr>
          <p:blipFill>
            <a:blip r:embed="rId2" cstate="print"/>
            <a:srcRect/>
            <a:stretch>
              <a:fillRect/>
            </a:stretch>
          </p:blipFill>
          <p:spPr bwMode="auto">
            <a:xfrm>
              <a:off x="4110038" y="1944688"/>
              <a:ext cx="4781550" cy="3856037"/>
            </a:xfrm>
            <a:prstGeom prst="rect">
              <a:avLst/>
            </a:prstGeom>
            <a:noFill/>
            <a:ln w="25400">
              <a:noFill/>
              <a:miter lim="800000"/>
              <a:headEnd/>
              <a:tailEnd/>
            </a:ln>
          </p:spPr>
        </p:pic>
        <p:sp>
          <p:nvSpPr>
            <p:cNvPr id="28" name="Rectangle 40"/>
            <p:cNvSpPr>
              <a:spLocks noChangeArrowheads="1"/>
            </p:cNvSpPr>
            <p:nvPr/>
          </p:nvSpPr>
          <p:spPr bwMode="auto">
            <a:xfrm>
              <a:off x="4121150" y="3894138"/>
              <a:ext cx="4829175" cy="1262062"/>
            </a:xfrm>
            <a:prstGeom prst="rect">
              <a:avLst/>
            </a:prstGeom>
            <a:noFill/>
            <a:ln w="38100">
              <a:solidFill>
                <a:schemeClr val="folHlink"/>
              </a:solidFill>
              <a:prstDash val="lgDash"/>
              <a:miter lim="800000"/>
              <a:headEnd/>
              <a:tailEnd/>
            </a:ln>
          </p:spPr>
          <p:txBody>
            <a:bodyPr wrap="none" anchor="ctr"/>
            <a:lstStyle/>
            <a:p>
              <a:endParaRPr lang="en-US"/>
            </a:p>
          </p:txBody>
        </p:sp>
        <p:sp>
          <p:nvSpPr>
            <p:cNvPr id="29" name="Rectangle 41"/>
            <p:cNvSpPr>
              <a:spLocks noChangeArrowheads="1"/>
            </p:cNvSpPr>
            <p:nvPr/>
          </p:nvSpPr>
          <p:spPr bwMode="auto">
            <a:xfrm>
              <a:off x="8010525" y="1836738"/>
              <a:ext cx="536575" cy="1146175"/>
            </a:xfrm>
            <a:prstGeom prst="rect">
              <a:avLst/>
            </a:prstGeom>
            <a:noFill/>
            <a:ln w="38100">
              <a:solidFill>
                <a:schemeClr val="accent1"/>
              </a:solidFill>
              <a:prstDash val="lgDash"/>
              <a:miter lim="800000"/>
              <a:headEnd/>
              <a:tailEnd/>
            </a:ln>
          </p:spPr>
          <p:txBody>
            <a:bodyPr wrap="none" anchor="ctr"/>
            <a:lstStyle/>
            <a:p>
              <a:endParaRPr lang="en-US">
                <a:solidFill>
                  <a:schemeClr val="hlink"/>
                </a:solidFill>
              </a:endParaRPr>
            </a:p>
          </p:txBody>
        </p:sp>
        <p:sp>
          <p:nvSpPr>
            <p:cNvPr id="30" name="Rectangle 44"/>
            <p:cNvSpPr>
              <a:spLocks noChangeArrowheads="1"/>
            </p:cNvSpPr>
            <p:nvPr/>
          </p:nvSpPr>
          <p:spPr bwMode="auto">
            <a:xfrm>
              <a:off x="4121150" y="5227638"/>
              <a:ext cx="4848225" cy="609600"/>
            </a:xfrm>
            <a:prstGeom prst="rect">
              <a:avLst/>
            </a:prstGeom>
            <a:noFill/>
            <a:ln w="38100">
              <a:solidFill>
                <a:srgbClr val="002163"/>
              </a:solidFill>
              <a:prstDash val="lgDash"/>
              <a:miter lim="800000"/>
              <a:headEnd/>
              <a:tailEnd/>
            </a:ln>
          </p:spPr>
          <p:txBody>
            <a:bodyPr wrap="none" anchor="ctr"/>
            <a:lstStyle/>
            <a:p>
              <a:endParaRPr lang="en-US"/>
            </a:p>
          </p:txBody>
        </p:sp>
        <p:sp>
          <p:nvSpPr>
            <p:cNvPr id="31" name="Rectangle 48"/>
            <p:cNvSpPr>
              <a:spLocks noChangeArrowheads="1"/>
            </p:cNvSpPr>
            <p:nvPr/>
          </p:nvSpPr>
          <p:spPr bwMode="auto">
            <a:xfrm>
              <a:off x="4360863" y="1836738"/>
              <a:ext cx="536575" cy="1146175"/>
            </a:xfrm>
            <a:prstGeom prst="rect">
              <a:avLst/>
            </a:prstGeom>
            <a:noFill/>
            <a:ln w="38100">
              <a:solidFill>
                <a:schemeClr val="hlink"/>
              </a:solidFill>
              <a:prstDash val="lgDash"/>
              <a:miter lim="800000"/>
              <a:headEnd/>
              <a:tailEnd/>
            </a:ln>
          </p:spPr>
          <p:txBody>
            <a:bodyPr wrap="none" anchor="ctr"/>
            <a:lstStyle/>
            <a:p>
              <a:endParaRPr lang="en-US">
                <a:solidFill>
                  <a:srgbClr val="002163"/>
                </a:solidFill>
              </a:endParaRPr>
            </a:p>
          </p:txBody>
        </p:sp>
        <p:sp>
          <p:nvSpPr>
            <p:cNvPr id="32" name="Rectangle 49"/>
            <p:cNvSpPr>
              <a:spLocks noChangeArrowheads="1"/>
            </p:cNvSpPr>
            <p:nvPr/>
          </p:nvSpPr>
          <p:spPr bwMode="auto">
            <a:xfrm>
              <a:off x="6289675" y="1836738"/>
              <a:ext cx="711200" cy="1146175"/>
            </a:xfrm>
            <a:prstGeom prst="rect">
              <a:avLst/>
            </a:prstGeom>
            <a:noFill/>
            <a:ln w="38100">
              <a:solidFill>
                <a:schemeClr val="accent2"/>
              </a:solidFill>
              <a:prstDash val="lgDash"/>
              <a:miter lim="800000"/>
              <a:headEnd/>
              <a:tailEnd/>
            </a:ln>
          </p:spPr>
          <p:txBody>
            <a:bodyPr wrap="none" anchor="ctr"/>
            <a:lstStyle/>
            <a:p>
              <a:endParaRPr lang="en-US">
                <a:solidFill>
                  <a:srgbClr val="005B52"/>
                </a:solidFill>
              </a:endParaRPr>
            </a:p>
          </p:txBody>
        </p:sp>
        <p:grpSp>
          <p:nvGrpSpPr>
            <p:cNvPr id="33" name="Group 75"/>
            <p:cNvGrpSpPr>
              <a:grpSpLocks/>
            </p:cNvGrpSpPr>
            <p:nvPr/>
          </p:nvGrpSpPr>
          <p:grpSpPr bwMode="auto">
            <a:xfrm>
              <a:off x="6472238" y="1406525"/>
              <a:ext cx="314325" cy="304800"/>
              <a:chOff x="4077" y="886"/>
              <a:chExt cx="198" cy="192"/>
            </a:xfrm>
          </p:grpSpPr>
          <p:sp>
            <p:nvSpPr>
              <p:cNvPr id="40" name="Oval 50"/>
              <p:cNvSpPr>
                <a:spLocks noChangeArrowheads="1"/>
              </p:cNvSpPr>
              <p:nvPr/>
            </p:nvSpPr>
            <p:spPr bwMode="auto">
              <a:xfrm>
                <a:off x="4092" y="890"/>
                <a:ext cx="183" cy="183"/>
              </a:xfrm>
              <a:prstGeom prst="ellipse">
                <a:avLst/>
              </a:prstGeom>
              <a:noFill/>
              <a:ln w="28575">
                <a:solidFill>
                  <a:srgbClr val="009999"/>
                </a:solidFill>
                <a:round/>
                <a:headEnd/>
                <a:tailEnd/>
              </a:ln>
            </p:spPr>
            <p:txBody>
              <a:bodyPr wrap="none" anchor="ctr"/>
              <a:lstStyle/>
              <a:p>
                <a:endParaRPr lang="en-US"/>
              </a:p>
            </p:txBody>
          </p:sp>
          <p:sp>
            <p:nvSpPr>
              <p:cNvPr id="41" name="Text Box 66"/>
              <p:cNvSpPr txBox="1">
                <a:spLocks noChangeArrowheads="1"/>
              </p:cNvSpPr>
              <p:nvPr/>
            </p:nvSpPr>
            <p:spPr bwMode="auto">
              <a:xfrm>
                <a:off x="4077" y="886"/>
                <a:ext cx="196" cy="192"/>
              </a:xfrm>
              <a:prstGeom prst="rect">
                <a:avLst/>
              </a:prstGeom>
              <a:noFill/>
              <a:ln w="25400">
                <a:noFill/>
                <a:miter lim="800000"/>
                <a:headEnd/>
                <a:tailEnd/>
              </a:ln>
            </p:spPr>
            <p:txBody>
              <a:bodyPr wrap="none">
                <a:spAutoFit/>
              </a:bodyPr>
              <a:lstStyle/>
              <a:p>
                <a:r>
                  <a:rPr lang="en-US" sz="1400">
                    <a:solidFill>
                      <a:srgbClr val="009999"/>
                    </a:solidFill>
                    <a:latin typeface="Verdana" pitchFamily="34" charset="0"/>
                  </a:rPr>
                  <a:t>4</a:t>
                </a:r>
              </a:p>
            </p:txBody>
          </p:sp>
        </p:grpSp>
        <p:grpSp>
          <p:nvGrpSpPr>
            <p:cNvPr id="34" name="Group 76"/>
            <p:cNvGrpSpPr>
              <a:grpSpLocks/>
            </p:cNvGrpSpPr>
            <p:nvPr/>
          </p:nvGrpSpPr>
          <p:grpSpPr bwMode="auto">
            <a:xfrm>
              <a:off x="8118475" y="1406525"/>
              <a:ext cx="311150" cy="304800"/>
              <a:chOff x="5114" y="886"/>
              <a:chExt cx="196" cy="192"/>
            </a:xfrm>
          </p:grpSpPr>
          <p:sp>
            <p:nvSpPr>
              <p:cNvPr id="38" name="Oval 37"/>
              <p:cNvSpPr>
                <a:spLocks noChangeArrowheads="1"/>
              </p:cNvSpPr>
              <p:nvPr/>
            </p:nvSpPr>
            <p:spPr bwMode="auto">
              <a:xfrm>
                <a:off x="5121" y="890"/>
                <a:ext cx="183" cy="183"/>
              </a:xfrm>
              <a:prstGeom prst="ellipse">
                <a:avLst/>
              </a:prstGeom>
              <a:noFill/>
              <a:ln w="28575">
                <a:solidFill>
                  <a:srgbClr val="FFCC00"/>
                </a:solidFill>
                <a:round/>
                <a:headEnd/>
                <a:tailEnd/>
              </a:ln>
            </p:spPr>
            <p:txBody>
              <a:bodyPr wrap="none" anchor="ctr"/>
              <a:lstStyle/>
              <a:p>
                <a:endParaRPr lang="en-US"/>
              </a:p>
            </p:txBody>
          </p:sp>
          <p:sp>
            <p:nvSpPr>
              <p:cNvPr id="39" name="Text Box 67"/>
              <p:cNvSpPr txBox="1">
                <a:spLocks noChangeArrowheads="1"/>
              </p:cNvSpPr>
              <p:nvPr/>
            </p:nvSpPr>
            <p:spPr bwMode="auto">
              <a:xfrm>
                <a:off x="5114" y="886"/>
                <a:ext cx="196" cy="192"/>
              </a:xfrm>
              <a:prstGeom prst="rect">
                <a:avLst/>
              </a:prstGeom>
              <a:noFill/>
              <a:ln w="25400">
                <a:noFill/>
                <a:miter lim="800000"/>
                <a:headEnd/>
                <a:tailEnd/>
              </a:ln>
            </p:spPr>
            <p:txBody>
              <a:bodyPr wrap="none">
                <a:spAutoFit/>
              </a:bodyPr>
              <a:lstStyle/>
              <a:p>
                <a:r>
                  <a:rPr lang="en-US" sz="1400">
                    <a:solidFill>
                      <a:srgbClr val="FFCC00"/>
                    </a:solidFill>
                    <a:latin typeface="Verdana" pitchFamily="34" charset="0"/>
                  </a:rPr>
                  <a:t>1</a:t>
                </a:r>
              </a:p>
            </p:txBody>
          </p:sp>
        </p:grpSp>
        <p:grpSp>
          <p:nvGrpSpPr>
            <p:cNvPr id="35" name="Group 80"/>
            <p:cNvGrpSpPr>
              <a:grpSpLocks/>
            </p:cNvGrpSpPr>
            <p:nvPr/>
          </p:nvGrpSpPr>
          <p:grpSpPr bwMode="auto">
            <a:xfrm>
              <a:off x="4454525" y="1414463"/>
              <a:ext cx="311150" cy="304800"/>
              <a:chOff x="2806" y="891"/>
              <a:chExt cx="196" cy="192"/>
            </a:xfrm>
          </p:grpSpPr>
          <p:sp>
            <p:nvSpPr>
              <p:cNvPr id="36" name="Oval 52"/>
              <p:cNvSpPr>
                <a:spLocks noChangeArrowheads="1"/>
              </p:cNvSpPr>
              <p:nvPr/>
            </p:nvSpPr>
            <p:spPr bwMode="auto">
              <a:xfrm>
                <a:off x="2812" y="894"/>
                <a:ext cx="183" cy="183"/>
              </a:xfrm>
              <a:prstGeom prst="ellipse">
                <a:avLst/>
              </a:prstGeom>
              <a:noFill/>
              <a:ln w="28575">
                <a:solidFill>
                  <a:schemeClr val="hlink"/>
                </a:solidFill>
                <a:round/>
                <a:headEnd/>
                <a:tailEnd/>
              </a:ln>
            </p:spPr>
            <p:txBody>
              <a:bodyPr wrap="none" anchor="ctr"/>
              <a:lstStyle/>
              <a:p>
                <a:endParaRPr lang="en-US"/>
              </a:p>
            </p:txBody>
          </p:sp>
          <p:sp>
            <p:nvSpPr>
              <p:cNvPr id="37" name="Text Box 79"/>
              <p:cNvSpPr txBox="1">
                <a:spLocks noChangeArrowheads="1"/>
              </p:cNvSpPr>
              <p:nvPr/>
            </p:nvSpPr>
            <p:spPr bwMode="auto">
              <a:xfrm>
                <a:off x="2806" y="891"/>
                <a:ext cx="196" cy="192"/>
              </a:xfrm>
              <a:prstGeom prst="rect">
                <a:avLst/>
              </a:prstGeom>
              <a:noFill/>
              <a:ln w="25400">
                <a:noFill/>
                <a:miter lim="800000"/>
                <a:headEnd/>
                <a:tailEnd/>
              </a:ln>
            </p:spPr>
            <p:txBody>
              <a:bodyPr wrap="none">
                <a:spAutoFit/>
              </a:bodyPr>
              <a:lstStyle/>
              <a:p>
                <a:r>
                  <a:rPr lang="en-US" sz="1400">
                    <a:solidFill>
                      <a:schemeClr val="hlink"/>
                    </a:solidFill>
                    <a:latin typeface="Verdana" pitchFamily="34" charset="0"/>
                  </a:rPr>
                  <a:t>3</a:t>
                </a:r>
              </a:p>
            </p:txBody>
          </p:sp>
        </p:grpSp>
      </p:grpSp>
    </p:spTree>
    <p:extLst>
      <p:ext uri="{BB962C8B-B14F-4D97-AF65-F5344CB8AC3E}">
        <p14:creationId xmlns:p14="http://schemas.microsoft.com/office/powerpoint/2010/main" val="30795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Value Stream Mapping</a:t>
            </a:r>
            <a:endParaRPr lang="en-US" sz="3600" dirty="0"/>
          </a:p>
        </p:txBody>
      </p:sp>
      <p:sp>
        <p:nvSpPr>
          <p:cNvPr id="4" name="Content Placeholder 2"/>
          <p:cNvSpPr>
            <a:spLocks noGrp="1"/>
          </p:cNvSpPr>
          <p:nvPr>
            <p:ph idx="4294967295"/>
          </p:nvPr>
        </p:nvSpPr>
        <p:spPr>
          <a:xfrm>
            <a:off x="798566" y="1393535"/>
            <a:ext cx="8229600" cy="4525963"/>
          </a:xfrm>
          <a:prstGeom prst="rect">
            <a:avLst/>
          </a:prstGeom>
        </p:spPr>
        <p:txBody>
          <a:bodyPr/>
          <a:lstStyle/>
          <a:p>
            <a:pPr marL="0" indent="0">
              <a:buNone/>
            </a:pPr>
            <a:r>
              <a:rPr lang="en-US" i="1" dirty="0">
                <a:solidFill>
                  <a:schemeClr val="tx1"/>
                </a:solidFill>
              </a:rPr>
              <a:t>With your team </a:t>
            </a:r>
            <a:r>
              <a:rPr lang="en-US" i="1" dirty="0" smtClean="0">
                <a:solidFill>
                  <a:schemeClr val="tx1"/>
                </a:solidFill>
              </a:rPr>
              <a:t>take 20 minutes to build </a:t>
            </a:r>
            <a:r>
              <a:rPr lang="en-US" i="1" dirty="0">
                <a:solidFill>
                  <a:schemeClr val="tx1"/>
                </a:solidFill>
              </a:rPr>
              <a:t>a </a:t>
            </a:r>
            <a:r>
              <a:rPr lang="en-US" i="1" dirty="0" smtClean="0">
                <a:solidFill>
                  <a:schemeClr val="tx1"/>
                </a:solidFill>
              </a:rPr>
              <a:t>Value Stream Map. Process steps are: </a:t>
            </a:r>
          </a:p>
          <a:p>
            <a:pPr marL="0" indent="0">
              <a:buNone/>
            </a:pPr>
            <a:endParaRPr lang="en-US" i="1" dirty="0">
              <a:solidFill>
                <a:schemeClr val="tx1"/>
              </a:solidFill>
            </a:endParaRPr>
          </a:p>
          <a:p>
            <a:pPr marL="342900" lvl="1" indent="-342900">
              <a:buFont typeface="Arial" panose="020B0604020202020204" pitchFamily="34" charset="0"/>
              <a:buChar char="•"/>
            </a:pPr>
            <a:r>
              <a:rPr lang="en-US" dirty="0">
                <a:solidFill>
                  <a:schemeClr val="tx1"/>
                </a:solidFill>
              </a:rPr>
              <a:t>Phone in the order</a:t>
            </a:r>
          </a:p>
          <a:p>
            <a:pPr marL="342900" lvl="1" indent="-342900">
              <a:buFont typeface="Arial" panose="020B0604020202020204" pitchFamily="34" charset="0"/>
              <a:buChar char="•"/>
            </a:pPr>
            <a:r>
              <a:rPr lang="en-US" dirty="0">
                <a:solidFill>
                  <a:schemeClr val="tx1"/>
                </a:solidFill>
              </a:rPr>
              <a:t>Prep Pizza</a:t>
            </a:r>
          </a:p>
          <a:p>
            <a:pPr marL="342900" lvl="1" indent="-342900">
              <a:buFont typeface="Arial" panose="020B0604020202020204" pitchFamily="34" charset="0"/>
              <a:buChar char="•"/>
            </a:pPr>
            <a:r>
              <a:rPr lang="en-US" dirty="0">
                <a:solidFill>
                  <a:schemeClr val="tx1"/>
                </a:solidFill>
              </a:rPr>
              <a:t>Bake </a:t>
            </a:r>
            <a:r>
              <a:rPr lang="en-US" dirty="0" smtClean="0">
                <a:solidFill>
                  <a:schemeClr val="tx1"/>
                </a:solidFill>
              </a:rPr>
              <a:t>Pizza</a:t>
            </a:r>
          </a:p>
          <a:p>
            <a:pPr marL="342900" lvl="1" indent="-342900">
              <a:buFont typeface="Arial" panose="020B0604020202020204" pitchFamily="34" charset="0"/>
              <a:buChar char="•"/>
            </a:pPr>
            <a:r>
              <a:rPr lang="en-US" dirty="0" smtClean="0">
                <a:solidFill>
                  <a:schemeClr val="tx1"/>
                </a:solidFill>
              </a:rPr>
              <a:t>Box Pizza</a:t>
            </a:r>
            <a:endParaRPr lang="en-US" dirty="0">
              <a:solidFill>
                <a:schemeClr val="tx1"/>
              </a:solidFill>
            </a:endParaRPr>
          </a:p>
          <a:p>
            <a:pPr marL="342900" lvl="1" indent="-342900">
              <a:buFont typeface="Arial" panose="020B0604020202020204" pitchFamily="34" charset="0"/>
              <a:buChar char="•"/>
            </a:pPr>
            <a:r>
              <a:rPr lang="en-US" dirty="0">
                <a:solidFill>
                  <a:schemeClr val="tx1"/>
                </a:solidFill>
              </a:rPr>
              <a:t>Delivery Pizza</a:t>
            </a:r>
          </a:p>
          <a:p>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37806" y="1485804"/>
            <a:ext cx="685800" cy="894359"/>
          </a:xfrm>
          <a:prstGeom prst="rect">
            <a:avLst/>
          </a:prstGeom>
          <a:noFill/>
          <a:ln w="9525">
            <a:noFill/>
            <a:miter lim="800000"/>
            <a:headEnd/>
            <a:tailEnd/>
          </a:ln>
        </p:spPr>
      </p:pic>
    </p:spTree>
    <p:extLst>
      <p:ext uri="{BB962C8B-B14F-4D97-AF65-F5344CB8AC3E}">
        <p14:creationId xmlns:p14="http://schemas.microsoft.com/office/powerpoint/2010/main" val="409994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VSM</a:t>
            </a:r>
            <a:endParaRPr lang="en-US" dirty="0"/>
          </a:p>
        </p:txBody>
      </p:sp>
      <p:pic>
        <p:nvPicPr>
          <p:cNvPr id="4" name="Content Placeholder 2"/>
          <p:cNvPicPr>
            <a:picLocks noGrp="1" noChangeAspect="1"/>
          </p:cNvPicPr>
          <p:nvPr>
            <p:ph idx="4294967295"/>
          </p:nvPr>
        </p:nvPicPr>
        <p:blipFill rotWithShape="1">
          <a:blip r:embed="rId2"/>
          <a:srcRect l="65270" t="24960" r="8847" b="12036"/>
          <a:stretch/>
        </p:blipFill>
        <p:spPr>
          <a:xfrm>
            <a:off x="607096" y="1163105"/>
            <a:ext cx="7853607" cy="5376700"/>
          </a:xfrm>
          <a:prstGeom prst="rect">
            <a:avLst/>
          </a:prstGeom>
        </p:spPr>
      </p:pic>
    </p:spTree>
    <p:extLst>
      <p:ext uri="{BB962C8B-B14F-4D97-AF65-F5344CB8AC3E}">
        <p14:creationId xmlns:p14="http://schemas.microsoft.com/office/powerpoint/2010/main" val="2102088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Objectives – Team Charter</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Develop a team charter</a:t>
            </a:r>
          </a:p>
          <a:p>
            <a:pPr lvl="1"/>
            <a:r>
              <a:rPr lang="en-US" dirty="0" smtClean="0"/>
              <a:t>Problem</a:t>
            </a:r>
            <a:endParaRPr lang="en-US" dirty="0"/>
          </a:p>
          <a:p>
            <a:pPr lvl="1"/>
            <a:r>
              <a:rPr lang="en-US" dirty="0" smtClean="0"/>
              <a:t>Goal </a:t>
            </a:r>
            <a:r>
              <a:rPr lang="en-US" dirty="0"/>
              <a:t>statement</a:t>
            </a:r>
          </a:p>
          <a:p>
            <a:pPr lvl="1"/>
            <a:r>
              <a:rPr lang="en-US" dirty="0" smtClean="0"/>
              <a:t>Project </a:t>
            </a:r>
            <a:r>
              <a:rPr lang="en-US" dirty="0"/>
              <a:t>scope</a:t>
            </a:r>
          </a:p>
          <a:p>
            <a:pPr lvl="1"/>
            <a:r>
              <a:rPr lang="en-US" dirty="0" smtClean="0"/>
              <a:t>Business </a:t>
            </a:r>
            <a:r>
              <a:rPr lang="en-US" dirty="0"/>
              <a:t>case</a:t>
            </a:r>
          </a:p>
          <a:p>
            <a:pPr lvl="1"/>
            <a:r>
              <a:rPr lang="en-US" dirty="0" smtClean="0"/>
              <a:t>Team </a:t>
            </a:r>
            <a:r>
              <a:rPr lang="en-US" dirty="0"/>
              <a:t>roles</a:t>
            </a:r>
          </a:p>
          <a:p>
            <a:pPr lvl="1"/>
            <a:r>
              <a:rPr lang="en-US" dirty="0" smtClean="0"/>
              <a:t>Milestones</a:t>
            </a:r>
            <a:endParaRPr lang="en-US" dirty="0"/>
          </a:p>
          <a:p>
            <a:pPr lvl="1">
              <a:buNone/>
            </a:pPr>
            <a:endParaRPr lang="en-US" dirty="0"/>
          </a:p>
          <a:p>
            <a:pPr marL="457200" indent="-457200">
              <a:buFont typeface="Arial" panose="020B0604020202020204" pitchFamily="34" charset="0"/>
              <a:buChar char="•"/>
            </a:pPr>
            <a:r>
              <a:rPr lang="en-US" dirty="0"/>
              <a:t>Obtain formal project approval, including resources and time required to complete project</a:t>
            </a:r>
          </a:p>
          <a:p>
            <a:endParaRPr lang="en-US" dirty="0"/>
          </a:p>
        </p:txBody>
      </p:sp>
    </p:spTree>
    <p:extLst>
      <p:ext uri="{BB962C8B-B14F-4D97-AF65-F5344CB8AC3E}">
        <p14:creationId xmlns:p14="http://schemas.microsoft.com/office/powerpoint/2010/main" val="3635009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Define the problem precisely and concisely</a:t>
            </a:r>
          </a:p>
          <a:p>
            <a:endParaRPr lang="en-US" dirty="0"/>
          </a:p>
          <a:p>
            <a:pPr>
              <a:buFont typeface="Arial" pitchFamily="34" charset="0"/>
              <a:buChar char="•"/>
            </a:pPr>
            <a:r>
              <a:rPr lang="en-US" dirty="0" smtClean="0"/>
              <a:t>Describe the </a:t>
            </a:r>
            <a:r>
              <a:rPr lang="en-US" dirty="0"/>
              <a:t>current pain in the customers’ minds</a:t>
            </a:r>
          </a:p>
          <a:p>
            <a:endParaRPr lang="en-US" dirty="0"/>
          </a:p>
          <a:p>
            <a:pPr>
              <a:buFont typeface="Arial" pitchFamily="34" charset="0"/>
              <a:buChar char="•"/>
            </a:pPr>
            <a:r>
              <a:rPr lang="en-US" dirty="0" smtClean="0"/>
              <a:t>Information </a:t>
            </a:r>
            <a:r>
              <a:rPr lang="en-US" dirty="0"/>
              <a:t>specific to the current issue</a:t>
            </a:r>
          </a:p>
          <a:p>
            <a:endParaRPr lang="en-US" dirty="0"/>
          </a:p>
          <a:p>
            <a:pPr>
              <a:buFont typeface="Arial" pitchFamily="34" charset="0"/>
              <a:buChar char="•"/>
            </a:pPr>
            <a:r>
              <a:rPr lang="en-US" dirty="0" smtClean="0"/>
              <a:t>Clearly </a:t>
            </a:r>
            <a:r>
              <a:rPr lang="en-US" dirty="0"/>
              <a:t>states:  WHAT, WHEN, WHERE, and TO WHAT EXTENT</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endParaRPr lang="en-US" dirty="0"/>
          </a:p>
        </p:txBody>
      </p:sp>
    </p:spTree>
    <p:extLst>
      <p:ext uri="{BB962C8B-B14F-4D97-AF65-F5344CB8AC3E}">
        <p14:creationId xmlns:p14="http://schemas.microsoft.com/office/powerpoint/2010/main" val="277150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Good/Bad Problem Statements</a:t>
            </a:r>
            <a:endParaRPr lang="en-US" dirty="0"/>
          </a:p>
        </p:txBody>
      </p:sp>
      <p:sp>
        <p:nvSpPr>
          <p:cNvPr id="3" name="Content Placeholder 2"/>
          <p:cNvSpPr>
            <a:spLocks noGrp="1"/>
          </p:cNvSpPr>
          <p:nvPr>
            <p:ph idx="1"/>
          </p:nvPr>
        </p:nvSpPr>
        <p:spPr/>
        <p:txBody>
          <a:bodyPr>
            <a:normAutofit fontScale="85000" lnSpcReduction="20000"/>
          </a:bodyPr>
          <a:lstStyle/>
          <a:p>
            <a:pPr marL="173038" indent="-173038">
              <a:lnSpc>
                <a:spcPct val="110000"/>
              </a:lnSpc>
              <a:spcBef>
                <a:spcPct val="20000"/>
              </a:spcBef>
              <a:buFontTx/>
              <a:buChar char="•"/>
            </a:pPr>
            <a:r>
              <a:rPr lang="en-US" b="1" dirty="0"/>
              <a:t>Example of a Bad Opportunity or Problem Statement:</a:t>
            </a:r>
            <a:br>
              <a:rPr lang="en-US" b="1" dirty="0"/>
            </a:br>
            <a:r>
              <a:rPr lang="en-US" dirty="0"/>
              <a:t>Product delivery needs to be improved. There have been many customer complaints about deliveries from the Dallas Plant. Employees surveyed confirm deliveries have not been satisfactory. Improving the process will increase profit and reduce complaints.</a:t>
            </a:r>
          </a:p>
          <a:p>
            <a:pPr marL="173038" indent="-173038">
              <a:lnSpc>
                <a:spcPct val="110000"/>
              </a:lnSpc>
              <a:spcBef>
                <a:spcPct val="100000"/>
              </a:spcBef>
              <a:buFontTx/>
              <a:buChar char="•"/>
            </a:pPr>
            <a:r>
              <a:rPr lang="en-US" b="1" dirty="0"/>
              <a:t>Example of a Good Opportunity or Problem Statement:</a:t>
            </a:r>
            <a:br>
              <a:rPr lang="en-US" b="1" dirty="0"/>
            </a:br>
            <a:r>
              <a:rPr lang="en-US" dirty="0"/>
              <a:t>In September, 70% of products shipped were </a:t>
            </a:r>
            <a:r>
              <a:rPr lang="en-US" b="1" dirty="0"/>
              <a:t>late</a:t>
            </a:r>
            <a:r>
              <a:rPr lang="en-US" dirty="0"/>
              <a:t> (what). Over the </a:t>
            </a:r>
            <a:r>
              <a:rPr lang="en-US" b="1" dirty="0"/>
              <a:t>last 6 months</a:t>
            </a:r>
            <a:r>
              <a:rPr lang="en-US" dirty="0"/>
              <a:t> (when), data from our customer base show products shipped to our </a:t>
            </a:r>
            <a:r>
              <a:rPr lang="en-US" b="1" dirty="0"/>
              <a:t>West Coast</a:t>
            </a:r>
            <a:r>
              <a:rPr lang="en-US" dirty="0"/>
              <a:t> </a:t>
            </a:r>
            <a:r>
              <a:rPr lang="en-US" b="1" dirty="0"/>
              <a:t>customers</a:t>
            </a:r>
            <a:r>
              <a:rPr lang="en-US" dirty="0"/>
              <a:t> (where) were late 75% of the time, but only 9% of others customers experienced problems. In September, the </a:t>
            </a:r>
            <a:r>
              <a:rPr lang="en-US" b="1" dirty="0"/>
              <a:t>30 late shipments</a:t>
            </a:r>
            <a:r>
              <a:rPr lang="en-US" dirty="0"/>
              <a:t> (extent) to the West Coast were worth $790,000.</a:t>
            </a:r>
          </a:p>
          <a:p>
            <a:endParaRPr lang="en-US" dirty="0"/>
          </a:p>
        </p:txBody>
      </p:sp>
    </p:spTree>
    <p:extLst>
      <p:ext uri="{BB962C8B-B14F-4D97-AF65-F5344CB8AC3E}">
        <p14:creationId xmlns:p14="http://schemas.microsoft.com/office/powerpoint/2010/main" val="110734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Tollgate Questions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What are we trying to accomplish (Mission)?</a:t>
            </a:r>
          </a:p>
          <a:p>
            <a:pPr marL="457200" indent="-457200">
              <a:buFont typeface="Arial" panose="020B0604020202020204" pitchFamily="34" charset="0"/>
              <a:buChar char="•"/>
            </a:pPr>
            <a:r>
              <a:rPr lang="en-US" dirty="0"/>
              <a:t>Who is the customer and what output is important to the customer? What are the critical-to-quality characteristics? </a:t>
            </a:r>
          </a:p>
          <a:p>
            <a:pPr marL="457200" indent="-457200">
              <a:buFont typeface="Arial" panose="020B0604020202020204" pitchFamily="34" charset="0"/>
              <a:buChar char="•"/>
            </a:pPr>
            <a:r>
              <a:rPr lang="en-US" dirty="0"/>
              <a:t>Why are we working on this project? What is the business case for this activity?</a:t>
            </a:r>
          </a:p>
          <a:p>
            <a:pPr marL="457200" indent="-457200">
              <a:buFont typeface="Arial" panose="020B0604020202020204" pitchFamily="34" charset="0"/>
              <a:buChar char="•"/>
            </a:pPr>
            <a:r>
              <a:rPr lang="en-US" dirty="0"/>
              <a:t>What is the project scope?  Is the project broad enough to be important, but narrow enough to be do-able?</a:t>
            </a:r>
          </a:p>
          <a:p>
            <a:endParaRPr lang="en-US" dirty="0"/>
          </a:p>
        </p:txBody>
      </p:sp>
    </p:spTree>
    <p:extLst>
      <p:ext uri="{BB962C8B-B14F-4D97-AF65-F5344CB8AC3E}">
        <p14:creationId xmlns:p14="http://schemas.microsoft.com/office/powerpoint/2010/main" val="3908497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Project Charter Example</a:t>
            </a:r>
            <a:endParaRPr lang="en-US" sz="3600" dirty="0"/>
          </a:p>
        </p:txBody>
      </p:sp>
      <p:sp>
        <p:nvSpPr>
          <p:cNvPr id="4" name="Rectangle 3"/>
          <p:cNvSpPr txBox="1">
            <a:spLocks noChangeArrowheads="1"/>
          </p:cNvSpPr>
          <p:nvPr/>
        </p:nvSpPr>
        <p:spPr bwMode="auto">
          <a:xfrm>
            <a:off x="235428" y="1557291"/>
            <a:ext cx="4724400" cy="24268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Bef>
                <a:spcPct val="15000"/>
              </a:spcBef>
              <a:buFont typeface="Arial" charset="0"/>
              <a:buNone/>
              <a:tabLst>
                <a:tab pos="1831975" algn="l"/>
              </a:tabLst>
            </a:pPr>
            <a:r>
              <a:rPr lang="en-US" altLang="zh-CN" sz="1200" b="1" dirty="0" smtClean="0">
                <a:latin typeface="Arial" pitchFamily="34" charset="0"/>
                <a:cs typeface="Arial" pitchFamily="34" charset="0"/>
              </a:rPr>
              <a:t>Problem:</a:t>
            </a:r>
            <a:r>
              <a:rPr lang="en-US" altLang="zh-CN" sz="1200" dirty="0" smtClean="0">
                <a:latin typeface="Arial" pitchFamily="34" charset="0"/>
                <a:cs typeface="Arial" pitchFamily="34" charset="0"/>
              </a:rPr>
              <a:t> Customer experience at </a:t>
            </a:r>
            <a:r>
              <a:rPr lang="en-US" altLang="zh-CN" sz="1200" dirty="0" err="1" smtClean="0">
                <a:latin typeface="Arial" pitchFamily="34" charset="0"/>
                <a:cs typeface="Arial" pitchFamily="34" charset="0"/>
              </a:rPr>
              <a:t>CoffeeBrew</a:t>
            </a:r>
            <a:r>
              <a:rPr lang="en-US" altLang="zh-CN" sz="1200" dirty="0" smtClean="0">
                <a:latin typeface="Arial" pitchFamily="34" charset="0"/>
                <a:cs typeface="Arial" pitchFamily="34" charset="0"/>
              </a:rPr>
              <a:t> is currently unsatisfactory at 13% below target level, 85% due to high cycle times for both walk-in and drive-through customers.  This leads to lower-than-desired same-store sales (-1.2%), total revenue growth (-1.5%) and profitability (-.5%).</a:t>
            </a:r>
          </a:p>
          <a:p>
            <a:pPr marL="0" indent="0">
              <a:spcBef>
                <a:spcPct val="15000"/>
              </a:spcBef>
              <a:tabLst>
                <a:tab pos="1831975" algn="l"/>
              </a:tabLst>
            </a:pPr>
            <a:endParaRPr lang="en-US" altLang="zh-CN" sz="1200" dirty="0" smtClean="0">
              <a:latin typeface="Arial" pitchFamily="34" charset="0"/>
              <a:cs typeface="Arial" pitchFamily="34" charset="0"/>
            </a:endParaRPr>
          </a:p>
          <a:p>
            <a:pPr marL="0" indent="0">
              <a:spcBef>
                <a:spcPct val="15000"/>
              </a:spcBef>
              <a:buFont typeface="Arial" charset="0"/>
              <a:buNone/>
              <a:tabLst>
                <a:tab pos="1831975" algn="l"/>
              </a:tabLst>
            </a:pPr>
            <a:r>
              <a:rPr lang="en-US" altLang="zh-CN" sz="1200" b="1" dirty="0" smtClean="0">
                <a:latin typeface="Arial" pitchFamily="34" charset="0"/>
                <a:cs typeface="Arial" pitchFamily="34" charset="0"/>
              </a:rPr>
              <a:t>Goal: </a:t>
            </a:r>
            <a:r>
              <a:rPr lang="en-US" altLang="zh-CN" sz="1200" dirty="0" smtClean="0">
                <a:latin typeface="Arial" pitchFamily="34" charset="0"/>
                <a:cs typeface="Arial" pitchFamily="34" charset="0"/>
              </a:rPr>
              <a:t>To improve customer satisfaction to at least 85% through reducing cycle time to below 8 minutes for walk-in and below 5 minutes for drive-in customers.  This will increase operating measures for same-store growth above 5%, total revenue growth above 9%, and net profit margin above 9%</a:t>
            </a:r>
          </a:p>
          <a:p>
            <a:pPr marL="0" indent="0">
              <a:spcBef>
                <a:spcPct val="15000"/>
              </a:spcBef>
              <a:tabLst>
                <a:tab pos="1831975" algn="l"/>
              </a:tabLst>
            </a:pPr>
            <a:endParaRPr lang="en-US" altLang="zh-CN" sz="1400" dirty="0" smtClean="0">
              <a:latin typeface="Times New Roman" pitchFamily="18" charset="0"/>
              <a:cs typeface="Times New Roman" pitchFamily="18" charset="0"/>
            </a:endParaRPr>
          </a:p>
        </p:txBody>
      </p:sp>
      <p:sp>
        <p:nvSpPr>
          <p:cNvPr id="5" name="Rectangle 4"/>
          <p:cNvSpPr>
            <a:spLocks noChangeArrowheads="1"/>
          </p:cNvSpPr>
          <p:nvPr/>
        </p:nvSpPr>
        <p:spPr bwMode="gray">
          <a:xfrm>
            <a:off x="387828" y="1100091"/>
            <a:ext cx="2971800" cy="381000"/>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ct val="50000"/>
              </a:spcBef>
              <a:spcAft>
                <a:spcPts val="0"/>
              </a:spcAft>
              <a:defRPr/>
            </a:pPr>
            <a:r>
              <a:rPr lang="en-US" sz="1400" b="1" dirty="0">
                <a:solidFill>
                  <a:srgbClr val="FFFFFF"/>
                </a:solidFill>
                <a:effectLst>
                  <a:outerShdw blurRad="38100" dist="38100" dir="2700000" algn="tl">
                    <a:srgbClr val="000000"/>
                  </a:outerShdw>
                </a:effectLst>
                <a:latin typeface="Arial Narrow" pitchFamily="34" charset="0"/>
                <a:cs typeface="+mn-cs"/>
              </a:rPr>
              <a:t>Problem/Goal Statement</a:t>
            </a:r>
          </a:p>
        </p:txBody>
      </p:sp>
      <p:sp>
        <p:nvSpPr>
          <p:cNvPr id="6" name="Text Box 5"/>
          <p:cNvSpPr txBox="1">
            <a:spLocks noChangeArrowheads="1"/>
          </p:cNvSpPr>
          <p:nvPr/>
        </p:nvSpPr>
        <p:spPr bwMode="gray">
          <a:xfrm>
            <a:off x="5286399" y="4234475"/>
            <a:ext cx="3048000" cy="381000"/>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ct val="50000"/>
              </a:spcBef>
              <a:spcAft>
                <a:spcPts val="0"/>
              </a:spcAft>
              <a:defRPr/>
            </a:pPr>
            <a:r>
              <a:rPr lang="en-US" sz="1200" b="1" dirty="0">
                <a:solidFill>
                  <a:srgbClr val="FFFFFF"/>
                </a:solidFill>
                <a:effectLst>
                  <a:outerShdw blurRad="38100" dist="38100" dir="2700000" algn="tl">
                    <a:srgbClr val="000000"/>
                  </a:outerShdw>
                </a:effectLst>
                <a:latin typeface="Arial Narrow" pitchFamily="34" charset="0"/>
                <a:cs typeface="+mn-cs"/>
              </a:rPr>
              <a:t>Gate Review Schedule</a:t>
            </a:r>
          </a:p>
        </p:txBody>
      </p:sp>
      <p:sp>
        <p:nvSpPr>
          <p:cNvPr id="7" name="Text Box 6"/>
          <p:cNvSpPr txBox="1">
            <a:spLocks noChangeArrowheads="1"/>
          </p:cNvSpPr>
          <p:nvPr/>
        </p:nvSpPr>
        <p:spPr bwMode="gray">
          <a:xfrm>
            <a:off x="464028" y="4071891"/>
            <a:ext cx="2971800" cy="366713"/>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ct val="50000"/>
              </a:spcBef>
              <a:spcAft>
                <a:spcPts val="0"/>
              </a:spcAft>
              <a:defRPr/>
            </a:pPr>
            <a:r>
              <a:rPr lang="en-US" sz="1200" b="1" dirty="0">
                <a:solidFill>
                  <a:srgbClr val="FFFFFF"/>
                </a:solidFill>
                <a:effectLst>
                  <a:outerShdw blurRad="38100" dist="38100" dir="2700000" algn="tl">
                    <a:srgbClr val="000000"/>
                  </a:outerShdw>
                </a:effectLst>
                <a:latin typeface="Arial Narrow" pitchFamily="34" charset="0"/>
                <a:cs typeface="+mn-cs"/>
              </a:rPr>
              <a:t>Financial Impact</a:t>
            </a:r>
          </a:p>
        </p:txBody>
      </p:sp>
      <p:sp>
        <p:nvSpPr>
          <p:cNvPr id="8" name="Text Box 7"/>
          <p:cNvSpPr txBox="1">
            <a:spLocks noChangeArrowheads="1"/>
          </p:cNvSpPr>
          <p:nvPr/>
        </p:nvSpPr>
        <p:spPr bwMode="gray">
          <a:xfrm>
            <a:off x="5569428" y="1100091"/>
            <a:ext cx="2971800" cy="381000"/>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ct val="50000"/>
              </a:spcBef>
              <a:spcAft>
                <a:spcPts val="0"/>
              </a:spcAft>
              <a:defRPr/>
            </a:pPr>
            <a:r>
              <a:rPr lang="en-US" sz="1200" b="1" dirty="0">
                <a:solidFill>
                  <a:srgbClr val="FFFFFF"/>
                </a:solidFill>
                <a:effectLst>
                  <a:outerShdw blurRad="38100" dist="38100" dir="2700000" algn="tl">
                    <a:srgbClr val="000000"/>
                  </a:outerShdw>
                </a:effectLst>
                <a:latin typeface="Arial Narrow" pitchFamily="34" charset="0"/>
                <a:cs typeface="+mn-cs"/>
              </a:rPr>
              <a:t>Scope</a:t>
            </a:r>
          </a:p>
        </p:txBody>
      </p:sp>
      <p:sp>
        <p:nvSpPr>
          <p:cNvPr id="9" name="Rectangle 8"/>
          <p:cNvSpPr>
            <a:spLocks noChangeArrowheads="1"/>
          </p:cNvSpPr>
          <p:nvPr/>
        </p:nvSpPr>
        <p:spPr bwMode="auto">
          <a:xfrm>
            <a:off x="235428" y="4446700"/>
            <a:ext cx="4267200" cy="2215991"/>
          </a:xfrm>
          <a:prstGeom prst="rect">
            <a:avLst/>
          </a:prstGeom>
          <a:noFill/>
          <a:ln w="9525" algn="ctr">
            <a:noFill/>
            <a:miter lim="800000"/>
            <a:headEnd/>
            <a:tailEnd/>
          </a:ln>
        </p:spPr>
        <p:txBody>
          <a:bodyPr wrap="square">
            <a:spAutoFit/>
          </a:bodyPr>
          <a:lstStyle/>
          <a:p>
            <a:pPr marL="342900" lvl="1" indent="-130175">
              <a:spcBef>
                <a:spcPct val="15000"/>
              </a:spcBef>
              <a:spcAft>
                <a:spcPct val="35000"/>
              </a:spcAft>
              <a:buFontTx/>
              <a:buChar char="•"/>
            </a:pPr>
            <a:r>
              <a:rPr lang="en-US" altLang="zh-CN" sz="1200" dirty="0">
                <a:cs typeface="Arial" pitchFamily="34" charset="0"/>
              </a:rPr>
              <a:t>Increased turnover of bakery products </a:t>
            </a:r>
          </a:p>
          <a:p>
            <a:pPr marL="342900" lvl="1" indent="-130175">
              <a:spcBef>
                <a:spcPct val="15000"/>
              </a:spcBef>
              <a:spcAft>
                <a:spcPct val="35000"/>
              </a:spcAft>
              <a:buFontTx/>
              <a:buChar char="•"/>
            </a:pPr>
            <a:r>
              <a:rPr lang="en-US" altLang="zh-CN" sz="1200" dirty="0">
                <a:cs typeface="Arial" pitchFamily="34" charset="0"/>
              </a:rPr>
              <a:t>Reduced food disposal costs </a:t>
            </a:r>
          </a:p>
          <a:p>
            <a:pPr marL="342900" lvl="1" indent="-130175">
              <a:spcBef>
                <a:spcPct val="15000"/>
              </a:spcBef>
              <a:spcAft>
                <a:spcPct val="35000"/>
              </a:spcAft>
              <a:buFontTx/>
              <a:buChar char="•"/>
            </a:pPr>
            <a:r>
              <a:rPr lang="en-US" altLang="zh-CN" sz="1200" dirty="0">
                <a:cs typeface="Arial" pitchFamily="34" charset="0"/>
              </a:rPr>
              <a:t>Reduced sourcing and supplier costs</a:t>
            </a:r>
          </a:p>
          <a:p>
            <a:pPr marL="342900" lvl="1" indent="-130175">
              <a:spcBef>
                <a:spcPct val="15000"/>
              </a:spcBef>
              <a:spcAft>
                <a:spcPct val="35000"/>
              </a:spcAft>
              <a:buFontTx/>
              <a:buChar char="•"/>
            </a:pPr>
            <a:r>
              <a:rPr lang="en-US" altLang="zh-CN" sz="1200" dirty="0">
                <a:cs typeface="Arial" pitchFamily="34" charset="0"/>
              </a:rPr>
              <a:t>Increased </a:t>
            </a:r>
            <a:r>
              <a:rPr lang="en-US" altLang="zh-CN" sz="1200" dirty="0" smtClean="0">
                <a:cs typeface="Arial" pitchFamily="34" charset="0"/>
              </a:rPr>
              <a:t>per-customer </a:t>
            </a:r>
            <a:r>
              <a:rPr lang="en-US" altLang="zh-CN" sz="1200" dirty="0">
                <a:cs typeface="Arial" pitchFamily="34" charset="0"/>
              </a:rPr>
              <a:t>order amount</a:t>
            </a:r>
          </a:p>
          <a:p>
            <a:pPr marL="342900" lvl="1" indent="-130175">
              <a:spcBef>
                <a:spcPct val="15000"/>
              </a:spcBef>
              <a:spcAft>
                <a:spcPct val="35000"/>
              </a:spcAft>
              <a:buFontTx/>
              <a:buChar char="•"/>
            </a:pPr>
            <a:r>
              <a:rPr lang="en-US" altLang="zh-CN" sz="1200" dirty="0">
                <a:cs typeface="Arial" pitchFamily="34" charset="0"/>
              </a:rPr>
              <a:t>Increase in same-store </a:t>
            </a:r>
            <a:r>
              <a:rPr lang="en-US" altLang="zh-CN" sz="1200" dirty="0" smtClean="0">
                <a:cs typeface="Arial" pitchFamily="34" charset="0"/>
              </a:rPr>
              <a:t>sales, revenue </a:t>
            </a:r>
            <a:r>
              <a:rPr lang="en-US" altLang="zh-CN" sz="1200" dirty="0">
                <a:cs typeface="Arial" pitchFamily="34" charset="0"/>
              </a:rPr>
              <a:t>and profitability</a:t>
            </a:r>
          </a:p>
          <a:p>
            <a:pPr marL="342900" lvl="1" indent="-130175">
              <a:spcBef>
                <a:spcPct val="15000"/>
              </a:spcBef>
              <a:spcAft>
                <a:spcPct val="35000"/>
              </a:spcAft>
              <a:buFontTx/>
              <a:buChar char="•"/>
            </a:pPr>
            <a:r>
              <a:rPr lang="en-US" altLang="zh-CN" sz="1200" dirty="0">
                <a:cs typeface="Arial" pitchFamily="34" charset="0"/>
              </a:rPr>
              <a:t>Increase in net profit margin of entire chain</a:t>
            </a:r>
          </a:p>
          <a:p>
            <a:pPr marL="342900" lvl="1" indent="-130175">
              <a:spcBef>
                <a:spcPct val="15000"/>
              </a:spcBef>
              <a:spcAft>
                <a:spcPct val="35000"/>
              </a:spcAft>
            </a:pPr>
            <a:endParaRPr lang="en-US" altLang="zh-CN" sz="1200" dirty="0">
              <a:cs typeface="Arial" pitchFamily="34" charset="0"/>
            </a:endParaRPr>
          </a:p>
          <a:p>
            <a:pPr marL="342900" lvl="1" indent="-130175">
              <a:spcBef>
                <a:spcPct val="15000"/>
              </a:spcBef>
              <a:spcAft>
                <a:spcPct val="35000"/>
              </a:spcAft>
              <a:buFontTx/>
              <a:buChar char="•"/>
            </a:pPr>
            <a:endParaRPr lang="en-US" altLang="zh-CN" sz="1200" dirty="0">
              <a:cs typeface="Arial" pitchFamily="34" charset="0"/>
            </a:endParaRPr>
          </a:p>
        </p:txBody>
      </p:sp>
      <p:sp>
        <p:nvSpPr>
          <p:cNvPr id="10" name="Rectangle 9"/>
          <p:cNvSpPr>
            <a:spLocks noChangeArrowheads="1"/>
          </p:cNvSpPr>
          <p:nvPr/>
        </p:nvSpPr>
        <p:spPr bwMode="auto">
          <a:xfrm>
            <a:off x="4959828" y="1481092"/>
            <a:ext cx="4114800" cy="2943883"/>
          </a:xfrm>
          <a:prstGeom prst="rect">
            <a:avLst/>
          </a:prstGeom>
          <a:noFill/>
          <a:ln w="9525" algn="ctr">
            <a:noFill/>
            <a:miter lim="800000"/>
            <a:headEnd/>
            <a:tailEnd/>
          </a:ln>
        </p:spPr>
        <p:txBody>
          <a:bodyPr wrap="square">
            <a:spAutoFit/>
          </a:bodyPr>
          <a:lstStyle/>
          <a:p>
            <a:pPr marL="98425" indent="-98425">
              <a:lnSpc>
                <a:spcPct val="70000"/>
              </a:lnSpc>
              <a:spcBef>
                <a:spcPct val="15000"/>
              </a:spcBef>
              <a:spcAft>
                <a:spcPct val="35000"/>
              </a:spcAft>
              <a:buFont typeface="Arial" charset="0"/>
              <a:buChar char="•"/>
            </a:pPr>
            <a:r>
              <a:rPr lang="en-US" altLang="zh-CN" sz="1200" dirty="0">
                <a:cs typeface="Arial" pitchFamily="34" charset="0"/>
              </a:rPr>
              <a:t>In Scope: </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Internal store process and equipment</a:t>
            </a:r>
          </a:p>
          <a:p>
            <a:pPr marL="98425" indent="-98425">
              <a:lnSpc>
                <a:spcPct val="70000"/>
              </a:lnSpc>
              <a:spcBef>
                <a:spcPct val="15000"/>
              </a:spcBef>
              <a:spcAft>
                <a:spcPct val="35000"/>
              </a:spcAft>
              <a:buFont typeface="Arial" charset="0"/>
              <a:buChar char="•"/>
            </a:pPr>
            <a:r>
              <a:rPr lang="en-US" altLang="zh-CN" sz="1200" dirty="0">
                <a:cs typeface="Arial" pitchFamily="34" charset="0"/>
              </a:rPr>
              <a:t>Out-of Scope: </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Human resources pay and benefits</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Real estate and facilities transactions</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Regional bean roasting process</a:t>
            </a:r>
          </a:p>
          <a:p>
            <a:pPr marL="98425" indent="-98425">
              <a:lnSpc>
                <a:spcPct val="70000"/>
              </a:lnSpc>
              <a:spcBef>
                <a:spcPct val="15000"/>
              </a:spcBef>
              <a:spcAft>
                <a:spcPct val="35000"/>
              </a:spcAft>
              <a:buFont typeface="Arial" charset="0"/>
              <a:buChar char="•"/>
            </a:pPr>
            <a:r>
              <a:rPr lang="en-US" altLang="zh-CN" sz="1200" dirty="0">
                <a:cs typeface="Arial" pitchFamily="34" charset="0"/>
              </a:rPr>
              <a:t>Decision rights:</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Six Sigma Team must go through store managers to make process changes</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Alonzo Bean will be accountable for making cross store and platform decisions</a:t>
            </a:r>
          </a:p>
          <a:p>
            <a:pPr marL="555625" lvl="1" indent="-98425">
              <a:lnSpc>
                <a:spcPct val="70000"/>
              </a:lnSpc>
              <a:spcBef>
                <a:spcPct val="15000"/>
              </a:spcBef>
              <a:spcAft>
                <a:spcPct val="35000"/>
              </a:spcAft>
              <a:buFont typeface="Arial" charset="0"/>
              <a:buChar char="•"/>
            </a:pPr>
            <a:r>
              <a:rPr lang="en-US" altLang="zh-CN" sz="1200" dirty="0">
                <a:cs typeface="Arial" pitchFamily="34" charset="0"/>
              </a:rPr>
              <a:t>Finance team will be consulted about large</a:t>
            </a:r>
          </a:p>
          <a:p>
            <a:pPr marL="555625" lvl="1" indent="-98425">
              <a:lnSpc>
                <a:spcPct val="70000"/>
              </a:lnSpc>
              <a:spcBef>
                <a:spcPct val="15000"/>
              </a:spcBef>
              <a:spcAft>
                <a:spcPct val="35000"/>
              </a:spcAft>
            </a:pPr>
            <a:r>
              <a:rPr lang="en-US" altLang="zh-CN" sz="1200" dirty="0">
                <a:cs typeface="Arial" pitchFamily="34" charset="0"/>
              </a:rPr>
              <a:t>   expenditures</a:t>
            </a:r>
          </a:p>
          <a:p>
            <a:pPr marL="98425" indent="-98425">
              <a:lnSpc>
                <a:spcPct val="70000"/>
              </a:lnSpc>
              <a:spcBef>
                <a:spcPct val="15000"/>
              </a:spcBef>
              <a:spcAft>
                <a:spcPct val="35000"/>
              </a:spcAft>
            </a:pPr>
            <a:endParaRPr lang="en-US" altLang="zh-CN" sz="1400" dirty="0">
              <a:latin typeface="Times New Roman" pitchFamily="18" charset="0"/>
              <a:cs typeface="Times New Roman" pitchFamily="18" charset="0"/>
            </a:endParaRPr>
          </a:p>
        </p:txBody>
      </p:sp>
      <p:sp>
        <p:nvSpPr>
          <p:cNvPr id="11" name="Rectangle 17"/>
          <p:cNvSpPr>
            <a:spLocks noChangeArrowheads="1"/>
          </p:cNvSpPr>
          <p:nvPr/>
        </p:nvSpPr>
        <p:spPr bwMode="auto">
          <a:xfrm>
            <a:off x="4883628" y="4681491"/>
            <a:ext cx="4038600" cy="1570303"/>
          </a:xfrm>
          <a:prstGeom prst="rect">
            <a:avLst/>
          </a:prstGeom>
          <a:noFill/>
          <a:ln w="9525">
            <a:noFill/>
            <a:miter lim="800000"/>
            <a:headEnd/>
            <a:tailEnd/>
          </a:ln>
          <a:effectLst/>
        </p:spPr>
        <p:txBody>
          <a:bodyPr lIns="92075" tIns="46038" rIns="92075" bIns="46038">
            <a:spAutoFit/>
          </a:bodyPr>
          <a:lstStyle/>
          <a:p>
            <a:pPr defTabSz="738188">
              <a:spcAft>
                <a:spcPct val="40000"/>
              </a:spcAft>
              <a:tabLst>
                <a:tab pos="1368425" algn="ctr"/>
                <a:tab pos="2454275" algn="ctr"/>
                <a:tab pos="3479800" algn="ctr"/>
              </a:tabLst>
            </a:pPr>
            <a:r>
              <a:rPr lang="en-US" altLang="zh-CN" sz="1200" b="1" u="sng" dirty="0">
                <a:cs typeface="Arial" pitchFamily="34" charset="0"/>
              </a:rPr>
              <a:t>Tollgate</a:t>
            </a:r>
            <a:r>
              <a:rPr lang="en-US" altLang="zh-CN" sz="1200" dirty="0">
                <a:cs typeface="Arial" pitchFamily="34" charset="0"/>
              </a:rPr>
              <a:t>	</a:t>
            </a:r>
            <a:r>
              <a:rPr lang="en-US" altLang="zh-CN" sz="1200" b="1" u="sng" dirty="0">
                <a:cs typeface="Arial" pitchFamily="34" charset="0"/>
              </a:rPr>
              <a:t>Scheduled</a:t>
            </a:r>
            <a:r>
              <a:rPr lang="en-US" altLang="zh-CN" sz="1200" dirty="0">
                <a:cs typeface="Arial" pitchFamily="34" charset="0"/>
              </a:rPr>
              <a:t>	</a:t>
            </a:r>
            <a:r>
              <a:rPr lang="en-US" altLang="zh-CN" sz="1200" b="1" u="sng" dirty="0">
                <a:cs typeface="Arial" pitchFamily="34" charset="0"/>
              </a:rPr>
              <a:t>Revised</a:t>
            </a:r>
            <a:r>
              <a:rPr lang="en-US" altLang="zh-CN" sz="1200" dirty="0">
                <a:cs typeface="Arial" pitchFamily="34" charset="0"/>
              </a:rPr>
              <a:t> 	</a:t>
            </a:r>
            <a:r>
              <a:rPr lang="en-US" altLang="zh-CN" sz="1200" b="1" u="sng" dirty="0">
                <a:cs typeface="Arial" pitchFamily="34" charset="0"/>
              </a:rPr>
              <a:t>Complete</a:t>
            </a:r>
            <a:endParaRPr lang="en-US" altLang="zh-CN" sz="1200" b="1" dirty="0">
              <a:cs typeface="Arial" pitchFamily="34" charset="0"/>
            </a:endParaRPr>
          </a:p>
          <a:p>
            <a:pPr defTabSz="738188">
              <a:spcAft>
                <a:spcPct val="40000"/>
              </a:spcAft>
              <a:tabLst>
                <a:tab pos="1368425" algn="ctr"/>
                <a:tab pos="2454275" algn="ctr"/>
                <a:tab pos="3479800" algn="ctr"/>
              </a:tabLst>
            </a:pPr>
            <a:r>
              <a:rPr lang="en-US" altLang="zh-CN" sz="1200" dirty="0">
                <a:cs typeface="Arial" pitchFamily="34" charset="0"/>
              </a:rPr>
              <a:t>Define:	09/26/11	-	 10/03/11</a:t>
            </a:r>
          </a:p>
          <a:p>
            <a:pPr defTabSz="738188">
              <a:spcAft>
                <a:spcPct val="40000"/>
              </a:spcAft>
              <a:tabLst>
                <a:tab pos="1368425" algn="ctr"/>
                <a:tab pos="2454275" algn="ctr"/>
                <a:tab pos="3479800" algn="ctr"/>
              </a:tabLst>
            </a:pPr>
            <a:r>
              <a:rPr lang="en-US" altLang="zh-CN" sz="1200" dirty="0">
                <a:cs typeface="Arial" pitchFamily="34" charset="0"/>
              </a:rPr>
              <a:t>Measure:	10/03/11	10/05/11	 10/17/11</a:t>
            </a:r>
          </a:p>
          <a:p>
            <a:pPr defTabSz="738188">
              <a:spcAft>
                <a:spcPct val="40000"/>
              </a:spcAft>
              <a:tabLst>
                <a:tab pos="1368425" algn="ctr"/>
                <a:tab pos="2454275" algn="ctr"/>
                <a:tab pos="3479800" algn="ctr"/>
              </a:tabLst>
            </a:pPr>
            <a:r>
              <a:rPr lang="en-US" altLang="zh-CN" sz="1200" dirty="0">
                <a:cs typeface="Arial" pitchFamily="34" charset="0"/>
              </a:rPr>
              <a:t>Analyze:	10/24/11	10/31/11	 11/02/11</a:t>
            </a:r>
          </a:p>
          <a:p>
            <a:pPr defTabSz="738188">
              <a:spcAft>
                <a:spcPct val="40000"/>
              </a:spcAft>
              <a:tabLst>
                <a:tab pos="1368425" algn="ctr"/>
                <a:tab pos="2454275" algn="ctr"/>
                <a:tab pos="3479800" algn="ctr"/>
              </a:tabLst>
            </a:pPr>
            <a:r>
              <a:rPr lang="en-US" altLang="zh-CN" sz="1200" dirty="0">
                <a:cs typeface="Arial" pitchFamily="34" charset="0"/>
              </a:rPr>
              <a:t>Improve:        	11/16/11	11/16/11	 11/21/11</a:t>
            </a:r>
          </a:p>
          <a:p>
            <a:pPr defTabSz="738188">
              <a:spcAft>
                <a:spcPct val="40000"/>
              </a:spcAft>
              <a:tabLst>
                <a:tab pos="1368425" algn="ctr"/>
                <a:tab pos="2454275" algn="ctr"/>
                <a:tab pos="3479800" algn="ctr"/>
              </a:tabLst>
            </a:pPr>
            <a:r>
              <a:rPr lang="en-US" altLang="zh-CN" sz="1200" dirty="0">
                <a:cs typeface="Arial" pitchFamily="34" charset="0"/>
              </a:rPr>
              <a:t>Control:	11/21/11	11/23/11	 11/28/11</a:t>
            </a:r>
          </a:p>
        </p:txBody>
      </p:sp>
    </p:spTree>
    <p:extLst>
      <p:ext uri="{BB962C8B-B14F-4D97-AF65-F5344CB8AC3E}">
        <p14:creationId xmlns:p14="http://schemas.microsoft.com/office/powerpoint/2010/main" val="1071170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Project Charter Exercise</a:t>
            </a:r>
            <a:endParaRPr lang="en-US" sz="3600" dirty="0"/>
          </a:p>
        </p:txBody>
      </p:sp>
      <p:sp>
        <p:nvSpPr>
          <p:cNvPr id="5" name="Content Placeholder 2"/>
          <p:cNvSpPr>
            <a:spLocks noGrp="1"/>
          </p:cNvSpPr>
          <p:nvPr>
            <p:ph idx="4294967295"/>
          </p:nvPr>
        </p:nvSpPr>
        <p:spPr>
          <a:xfrm>
            <a:off x="731500" y="1349704"/>
            <a:ext cx="8229600" cy="4525963"/>
          </a:xfrm>
          <a:prstGeom prst="rect">
            <a:avLst/>
          </a:prstGeom>
        </p:spPr>
        <p:txBody>
          <a:bodyPr/>
          <a:lstStyle/>
          <a:p>
            <a:pPr>
              <a:buNone/>
            </a:pPr>
            <a:r>
              <a:rPr lang="en-US" i="1" dirty="0" smtClean="0">
                <a:solidFill>
                  <a:schemeClr val="tx1"/>
                </a:solidFill>
              </a:rPr>
              <a:t>With </a:t>
            </a:r>
            <a:r>
              <a:rPr lang="en-US" i="1" dirty="0">
                <a:solidFill>
                  <a:schemeClr val="tx1"/>
                </a:solidFill>
              </a:rPr>
              <a:t>your </a:t>
            </a:r>
            <a:r>
              <a:rPr lang="en-US" i="1" dirty="0" smtClean="0">
                <a:solidFill>
                  <a:schemeClr val="tx1"/>
                </a:solidFill>
              </a:rPr>
              <a:t>team take 10 minutes to </a:t>
            </a:r>
            <a:r>
              <a:rPr lang="en-US" i="1" dirty="0">
                <a:solidFill>
                  <a:schemeClr val="tx1"/>
                </a:solidFill>
              </a:rPr>
              <a:t>develop a project charter that </a:t>
            </a:r>
            <a:r>
              <a:rPr lang="en-US" i="1" dirty="0" smtClean="0">
                <a:solidFill>
                  <a:schemeClr val="tx1"/>
                </a:solidFill>
              </a:rPr>
              <a:t>includes:</a:t>
            </a:r>
            <a:endParaRPr lang="en-US" i="1" dirty="0">
              <a:solidFill>
                <a:schemeClr val="tx1"/>
              </a:solidFill>
            </a:endParaRPr>
          </a:p>
          <a:p>
            <a:pPr marL="342900" lvl="1" indent="-342900">
              <a:buFont typeface="Arial" panose="020B0604020202020204" pitchFamily="34" charset="0"/>
              <a:buChar char="•"/>
            </a:pPr>
            <a:r>
              <a:rPr lang="en-US" dirty="0">
                <a:solidFill>
                  <a:schemeClr val="tx1"/>
                </a:solidFill>
              </a:rPr>
              <a:t>Project Name:</a:t>
            </a:r>
          </a:p>
          <a:p>
            <a:pPr marL="342900" lvl="1" indent="-342900">
              <a:buFont typeface="Arial" panose="020B0604020202020204" pitchFamily="34" charset="0"/>
              <a:buChar char="•"/>
            </a:pPr>
            <a:r>
              <a:rPr lang="en-US" dirty="0" smtClean="0">
                <a:solidFill>
                  <a:schemeClr val="tx1"/>
                </a:solidFill>
              </a:rPr>
              <a:t>Problem </a:t>
            </a:r>
            <a:r>
              <a:rPr lang="en-US" dirty="0">
                <a:solidFill>
                  <a:schemeClr val="tx1"/>
                </a:solidFill>
              </a:rPr>
              <a:t>Statement</a:t>
            </a:r>
            <a:r>
              <a:rPr lang="en-US" dirty="0" smtClean="0">
                <a:solidFill>
                  <a:schemeClr val="tx1"/>
                </a:solidFill>
              </a:rPr>
              <a:t>:</a:t>
            </a:r>
            <a:endParaRPr lang="en-US" dirty="0">
              <a:solidFill>
                <a:schemeClr val="tx1"/>
              </a:solidFill>
            </a:endParaRPr>
          </a:p>
          <a:p>
            <a:endParaRPr lang="en-US" dirty="0">
              <a:solidFill>
                <a:schemeClr val="tx1"/>
              </a:solidFill>
            </a:endParaRPr>
          </a:p>
        </p:txBody>
      </p:sp>
      <p:pic>
        <p:nvPicPr>
          <p:cNvPr id="6" name="Picture 2"/>
          <p:cNvPicPr>
            <a:picLocks noChangeAspect="1" noChangeArrowheads="1"/>
          </p:cNvPicPr>
          <p:nvPr/>
        </p:nvPicPr>
        <p:blipFill>
          <a:blip r:embed="rId2" cstate="print"/>
          <a:srcRect/>
          <a:stretch>
            <a:fillRect/>
          </a:stretch>
        </p:blipFill>
        <p:spPr bwMode="auto">
          <a:xfrm>
            <a:off x="12251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3267598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Define Phase – Project Charter Example</a:t>
            </a:r>
            <a:endParaRPr lang="en-US" sz="3600" dirty="0"/>
          </a:p>
        </p:txBody>
      </p:sp>
      <p:sp>
        <p:nvSpPr>
          <p:cNvPr id="4" name="Content Placeholder 2"/>
          <p:cNvSpPr>
            <a:spLocks noGrp="1"/>
          </p:cNvSpPr>
          <p:nvPr>
            <p:ph idx="4294967295"/>
          </p:nvPr>
        </p:nvSpPr>
        <p:spPr>
          <a:xfrm>
            <a:off x="731500" y="1349704"/>
            <a:ext cx="8229600" cy="4525963"/>
          </a:xfrm>
          <a:prstGeom prst="rect">
            <a:avLst/>
          </a:prstGeom>
          <a:ln>
            <a:noFill/>
          </a:ln>
        </p:spPr>
        <p:txBody>
          <a:bodyPr/>
          <a:lstStyle/>
          <a:p>
            <a:pPr marL="342900" lvl="1" indent="-342900">
              <a:buFont typeface="Arial" panose="020B0604020202020204" pitchFamily="34" charset="0"/>
              <a:buChar char="•"/>
            </a:pPr>
            <a:r>
              <a:rPr lang="en-US" dirty="0" smtClean="0">
                <a:solidFill>
                  <a:schemeClr val="tx1"/>
                </a:solidFill>
              </a:rPr>
              <a:t>Project </a:t>
            </a:r>
            <a:r>
              <a:rPr lang="en-US" dirty="0">
                <a:solidFill>
                  <a:schemeClr val="tx1"/>
                </a:solidFill>
              </a:rPr>
              <a:t>Name</a:t>
            </a:r>
            <a:r>
              <a:rPr lang="en-US" dirty="0" smtClean="0">
                <a:solidFill>
                  <a:schemeClr val="tx1"/>
                </a:solidFill>
              </a:rPr>
              <a:t>: Speedy Pete</a:t>
            </a:r>
            <a:endParaRPr lang="en-US" dirty="0">
              <a:solidFill>
                <a:schemeClr val="tx1"/>
              </a:solidFill>
            </a:endParaRPr>
          </a:p>
          <a:p>
            <a:pPr marL="342900" lvl="1" indent="-342900">
              <a:buFont typeface="Arial" panose="020B0604020202020204" pitchFamily="34" charset="0"/>
              <a:buChar char="•"/>
            </a:pPr>
            <a:r>
              <a:rPr lang="en-US" dirty="0" smtClean="0">
                <a:solidFill>
                  <a:schemeClr val="tx1"/>
                </a:solidFill>
              </a:rPr>
              <a:t>Problem </a:t>
            </a:r>
            <a:r>
              <a:rPr lang="en-US" dirty="0">
                <a:solidFill>
                  <a:schemeClr val="tx1"/>
                </a:solidFill>
              </a:rPr>
              <a:t>Statement</a:t>
            </a:r>
            <a:r>
              <a:rPr lang="en-US" dirty="0" smtClean="0">
                <a:solidFill>
                  <a:schemeClr val="tx1"/>
                </a:solidFill>
              </a:rPr>
              <a:t>:  Delivery time exceeds customers expectations 10% of the time.   </a:t>
            </a:r>
          </a:p>
          <a:p>
            <a:pPr marL="342900" lvl="1" indent="-342900">
              <a:buFont typeface="Arial" panose="020B0604020202020204" pitchFamily="34" charset="0"/>
              <a:buChar char="•"/>
            </a:pPr>
            <a:r>
              <a:rPr lang="en-US" dirty="0" smtClean="0">
                <a:solidFill>
                  <a:schemeClr val="tx1"/>
                </a:solidFill>
              </a:rPr>
              <a:t>Goal:   Reduce Pizza Delivery to so 95% of all pizza’s are delivered with 29 minutes or less.</a:t>
            </a:r>
            <a:endParaRPr lang="en-US" dirty="0">
              <a:solidFill>
                <a:schemeClr val="tx1"/>
              </a:solidFill>
            </a:endParaRPr>
          </a:p>
          <a:p>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2251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3874342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756"/>
          <a:stretch/>
        </p:blipFill>
        <p:spPr bwMode="auto">
          <a:xfrm>
            <a:off x="958575" y="704361"/>
            <a:ext cx="7292691" cy="548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94436" y="5236151"/>
            <a:ext cx="1382581"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smtClean="0"/>
              <a:t>Define</a:t>
            </a:r>
          </a:p>
          <a:p>
            <a:pPr algn="ctr"/>
            <a:r>
              <a:rPr lang="en-US" dirty="0" smtClean="0"/>
              <a:t>Tollgate</a:t>
            </a:r>
            <a:endParaRPr lang="en-US" dirty="0"/>
          </a:p>
        </p:txBody>
      </p:sp>
      <p:sp>
        <p:nvSpPr>
          <p:cNvPr id="7" name="TextBox 6"/>
          <p:cNvSpPr txBox="1"/>
          <p:nvPr/>
        </p:nvSpPr>
        <p:spPr>
          <a:xfrm>
            <a:off x="3663998" y="2285520"/>
            <a:ext cx="188184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smtClean="0"/>
              <a:t>Measure</a:t>
            </a:r>
          </a:p>
          <a:p>
            <a:pPr algn="ctr"/>
            <a:r>
              <a:rPr lang="en-US" dirty="0" smtClean="0"/>
              <a:t>Tollgate</a:t>
            </a:r>
            <a:endParaRPr lang="en-US" dirty="0"/>
          </a:p>
        </p:txBody>
      </p:sp>
    </p:spTree>
    <p:extLst>
      <p:ext uri="{BB962C8B-B14F-4D97-AF65-F5344CB8AC3E}">
        <p14:creationId xmlns:p14="http://schemas.microsoft.com/office/powerpoint/2010/main" val="111593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a:t>
            </a:r>
            <a:endParaRPr lang="en-US" dirty="0"/>
          </a:p>
        </p:txBody>
      </p:sp>
      <p:sp>
        <p:nvSpPr>
          <p:cNvPr id="4" name="Rectangle 3"/>
          <p:cNvSpPr/>
          <p:nvPr/>
        </p:nvSpPr>
        <p:spPr>
          <a:xfrm>
            <a:off x="0" y="905609"/>
            <a:ext cx="9144000" cy="5024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22"/>
          <p:cNvSpPr txBox="1">
            <a:spLocks noChangeArrowheads="1"/>
          </p:cNvSpPr>
          <p:nvPr/>
        </p:nvSpPr>
        <p:spPr bwMode="auto">
          <a:xfrm>
            <a:off x="6961574" y="5129930"/>
            <a:ext cx="1333500" cy="1000274"/>
          </a:xfrm>
          <a:prstGeom prst="rect">
            <a:avLst/>
          </a:prstGeom>
          <a:noFill/>
          <a:ln w="25400">
            <a:noFill/>
            <a:miter lim="800000"/>
            <a:headEnd/>
            <a:tailEnd/>
          </a:ln>
          <a:effectLst/>
        </p:spPr>
        <p:txBody>
          <a:bodyPr wrap="square">
            <a:spAutoFit/>
          </a:bodyPr>
          <a:lstStyle/>
          <a:p>
            <a:pPr algn="ctr">
              <a:spcBef>
                <a:spcPct val="50000"/>
              </a:spcBef>
            </a:pPr>
            <a:r>
              <a:rPr lang="en-US" sz="1600" b="1" dirty="0">
                <a:solidFill>
                  <a:srgbClr val="002060"/>
                </a:solidFill>
              </a:rPr>
              <a:t>Confirm VSM data</a:t>
            </a:r>
          </a:p>
          <a:p>
            <a:pPr algn="ctr">
              <a:spcBef>
                <a:spcPct val="50000"/>
              </a:spcBef>
            </a:pPr>
            <a:endParaRPr lang="en-US" b="1" dirty="0"/>
          </a:p>
        </p:txBody>
      </p:sp>
      <p:sp>
        <p:nvSpPr>
          <p:cNvPr id="6" name="Text Box 18"/>
          <p:cNvSpPr txBox="1">
            <a:spLocks noChangeArrowheads="1"/>
          </p:cNvSpPr>
          <p:nvPr/>
        </p:nvSpPr>
        <p:spPr bwMode="auto">
          <a:xfrm>
            <a:off x="3753196" y="2804204"/>
            <a:ext cx="1959307" cy="1000274"/>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Collect baseline data</a:t>
            </a:r>
          </a:p>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800" b="1" i="0" u="none" strike="noStrike" kern="0" cap="none" spc="0" normalizeH="0" baseline="0" noProof="0" dirty="0">
              <a:ln>
                <a:noFill/>
              </a:ln>
              <a:solidFill>
                <a:sysClr val="windowText" lastClr="000000"/>
              </a:solidFill>
              <a:effectLst/>
              <a:uLnTx/>
              <a:uFillTx/>
            </a:endParaRPr>
          </a:p>
        </p:txBody>
      </p:sp>
      <p:sp>
        <p:nvSpPr>
          <p:cNvPr id="7" name="Text Box 19"/>
          <p:cNvSpPr txBox="1">
            <a:spLocks noChangeArrowheads="1"/>
          </p:cNvSpPr>
          <p:nvPr/>
        </p:nvSpPr>
        <p:spPr bwMode="auto">
          <a:xfrm>
            <a:off x="6569060" y="2817788"/>
            <a:ext cx="2171700" cy="124649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Validate measurement system</a:t>
            </a:r>
          </a:p>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800" b="1" i="0" u="none" strike="noStrike" kern="0" cap="none" spc="0" normalizeH="0" baseline="0" noProof="0" dirty="0">
              <a:ln>
                <a:noFill/>
              </a:ln>
              <a:solidFill>
                <a:sysClr val="windowText" lastClr="000000"/>
              </a:solidFill>
              <a:effectLst/>
              <a:uLnTx/>
              <a:uFillTx/>
            </a:endParaRPr>
          </a:p>
        </p:txBody>
      </p:sp>
      <p:sp>
        <p:nvSpPr>
          <p:cNvPr id="8" name="Text Box 21"/>
          <p:cNvSpPr txBox="1">
            <a:spLocks noChangeArrowheads="1"/>
          </p:cNvSpPr>
          <p:nvPr/>
        </p:nvSpPr>
        <p:spPr bwMode="auto">
          <a:xfrm>
            <a:off x="848684" y="5218171"/>
            <a:ext cx="1879550" cy="124649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Calculate process capability</a:t>
            </a:r>
          </a:p>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800" b="1" i="0" u="none" strike="noStrike" kern="0" cap="none" spc="0" normalizeH="0" baseline="0" noProof="0" dirty="0">
              <a:ln>
                <a:noFill/>
              </a:ln>
              <a:solidFill>
                <a:sysClr val="windowText" lastClr="000000"/>
              </a:solidFill>
              <a:effectLst/>
              <a:uLnTx/>
              <a:uFillTx/>
            </a:endParaRPr>
          </a:p>
        </p:txBody>
      </p:sp>
      <p:sp>
        <p:nvSpPr>
          <p:cNvPr id="9" name="Text Box 23"/>
          <p:cNvSpPr txBox="1">
            <a:spLocks noChangeArrowheads="1"/>
          </p:cNvSpPr>
          <p:nvPr/>
        </p:nvSpPr>
        <p:spPr bwMode="auto">
          <a:xfrm>
            <a:off x="3759412" y="5180019"/>
            <a:ext cx="1970955" cy="954107"/>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Continue collecting data</a:t>
            </a:r>
          </a:p>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endParaRPr>
          </a:p>
        </p:txBody>
      </p:sp>
      <p:pic>
        <p:nvPicPr>
          <p:cNvPr id="10" name="Picture 5" descr="ANd9GcTSJNpIk6861obuuv-g7J-b37gp5_s1JBledyQpOViV4N_zfG9CBA"/>
          <p:cNvPicPr>
            <a:picLocks noChangeAspect="1" noChangeArrowheads="1"/>
          </p:cNvPicPr>
          <p:nvPr/>
        </p:nvPicPr>
        <p:blipFill>
          <a:blip r:embed="rId2" cstate="print"/>
          <a:srcRect/>
          <a:stretch>
            <a:fillRect/>
          </a:stretch>
        </p:blipFill>
        <p:spPr bwMode="auto">
          <a:xfrm>
            <a:off x="3684009" y="1356731"/>
            <a:ext cx="2116951" cy="1405731"/>
          </a:xfrm>
          <a:prstGeom prst="rect">
            <a:avLst/>
          </a:prstGeom>
          <a:noFill/>
          <a:ln w="38100">
            <a:solidFill>
              <a:srgbClr val="333399"/>
            </a:solidFill>
            <a:miter lim="800000"/>
            <a:headEnd/>
            <a:tailEnd/>
          </a:ln>
        </p:spPr>
      </p:pic>
      <p:pic>
        <p:nvPicPr>
          <p:cNvPr id="11" name="Picture 7" descr="image335"/>
          <p:cNvPicPr>
            <a:picLocks noChangeAspect="1" noChangeArrowheads="1"/>
          </p:cNvPicPr>
          <p:nvPr/>
        </p:nvPicPr>
        <p:blipFill>
          <a:blip r:embed="rId3" cstate="print"/>
          <a:srcRect/>
          <a:stretch>
            <a:fillRect/>
          </a:stretch>
        </p:blipFill>
        <p:spPr bwMode="auto">
          <a:xfrm>
            <a:off x="3722914" y="3688591"/>
            <a:ext cx="2043953" cy="1458352"/>
          </a:xfrm>
          <a:prstGeom prst="rect">
            <a:avLst/>
          </a:prstGeom>
          <a:noFill/>
          <a:ln w="38100">
            <a:solidFill>
              <a:srgbClr val="333399"/>
            </a:solidFill>
            <a:miter lim="800000"/>
            <a:headEnd/>
            <a:tailEnd/>
          </a:ln>
        </p:spPr>
      </p:pic>
      <p:pic>
        <p:nvPicPr>
          <p:cNvPr id="12" name="Picture 15" descr="TirePressureHistogram2"/>
          <p:cNvPicPr>
            <a:picLocks noChangeAspect="1" noChangeArrowheads="1"/>
          </p:cNvPicPr>
          <p:nvPr/>
        </p:nvPicPr>
        <p:blipFill>
          <a:blip r:embed="rId4" cstate="print"/>
          <a:srcRect/>
          <a:stretch>
            <a:fillRect/>
          </a:stretch>
        </p:blipFill>
        <p:spPr bwMode="auto">
          <a:xfrm>
            <a:off x="656985" y="3688591"/>
            <a:ext cx="2262948" cy="1491428"/>
          </a:xfrm>
          <a:prstGeom prst="rect">
            <a:avLst/>
          </a:prstGeom>
          <a:noFill/>
          <a:ln w="38100">
            <a:solidFill>
              <a:srgbClr val="333399"/>
            </a:solidFill>
            <a:miter lim="800000"/>
            <a:headEnd/>
            <a:tailEnd/>
          </a:ln>
        </p:spPr>
      </p:pic>
      <p:pic>
        <p:nvPicPr>
          <p:cNvPr id="13" name="Picture 17" descr="gage_r_r_for_measurement_72gk"/>
          <p:cNvPicPr>
            <a:picLocks noChangeAspect="1" noChangeArrowheads="1"/>
          </p:cNvPicPr>
          <p:nvPr/>
        </p:nvPicPr>
        <p:blipFill>
          <a:blip r:embed="rId5" cstate="print"/>
          <a:srcRect/>
          <a:stretch>
            <a:fillRect/>
          </a:stretch>
        </p:blipFill>
        <p:spPr bwMode="auto">
          <a:xfrm>
            <a:off x="6596435" y="1371812"/>
            <a:ext cx="2116951" cy="1395207"/>
          </a:xfrm>
          <a:prstGeom prst="rect">
            <a:avLst/>
          </a:prstGeom>
          <a:noFill/>
          <a:ln w="38100">
            <a:solidFill>
              <a:srgbClr val="333399"/>
            </a:solidFill>
            <a:miter lim="800000"/>
            <a:headEnd/>
            <a:tailEnd/>
          </a:ln>
        </p:spPr>
      </p:pic>
      <p:pic>
        <p:nvPicPr>
          <p:cNvPr id="14" name="Picture 21" descr="ANd9GcQBboL7ur7a56ub77lV83PB72VtuG66htLSFYBzywJFmWue14NX6Q"/>
          <p:cNvPicPr>
            <a:picLocks noChangeAspect="1" noChangeArrowheads="1"/>
          </p:cNvPicPr>
          <p:nvPr/>
        </p:nvPicPr>
        <p:blipFill>
          <a:blip r:embed="rId6" cstate="print"/>
          <a:srcRect/>
          <a:stretch>
            <a:fillRect/>
          </a:stretch>
        </p:blipFill>
        <p:spPr bwMode="auto">
          <a:xfrm>
            <a:off x="6569849" y="3696109"/>
            <a:ext cx="2116951" cy="1435800"/>
          </a:xfrm>
          <a:prstGeom prst="rect">
            <a:avLst/>
          </a:prstGeom>
          <a:noFill/>
          <a:ln w="38100">
            <a:solidFill>
              <a:srgbClr val="333399"/>
            </a:solidFill>
            <a:miter lim="800000"/>
            <a:headEnd/>
            <a:tailEnd/>
          </a:ln>
        </p:spPr>
      </p:pic>
      <p:graphicFrame>
        <p:nvGraphicFramePr>
          <p:cNvPr id="15" name="Diagram 14"/>
          <p:cNvGraphicFramePr/>
          <p:nvPr>
            <p:extLst>
              <p:ext uri="{D42A27DB-BD31-4B8C-83A1-F6EECF244321}">
                <p14:modId xmlns:p14="http://schemas.microsoft.com/office/powerpoint/2010/main" val="861238372"/>
              </p:ext>
            </p:extLst>
          </p:nvPr>
        </p:nvGraphicFramePr>
        <p:xfrm>
          <a:off x="281210" y="1245253"/>
          <a:ext cx="2408945" cy="16357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9"/>
          <p:cNvSpPr txBox="1">
            <a:spLocks noChangeArrowheads="1"/>
          </p:cNvSpPr>
          <p:nvPr/>
        </p:nvSpPr>
        <p:spPr bwMode="auto">
          <a:xfrm>
            <a:off x="1051115" y="1496330"/>
            <a:ext cx="948978" cy="1107996"/>
          </a:xfrm>
          <a:prstGeom prst="rect">
            <a:avLst/>
          </a:prstGeom>
          <a:noFill/>
          <a:ln w="9525">
            <a:noFill/>
            <a:miter lim="800000"/>
            <a:headEnd/>
            <a:tailEnd/>
          </a:ln>
        </p:spPr>
        <p:txBody>
          <a:bodyPr>
            <a:spAutoFit/>
          </a:bodyPr>
          <a:lstStyle/>
          <a:p>
            <a:r>
              <a:rPr lang="en-US" sz="6600" b="1" dirty="0">
                <a:solidFill>
                  <a:schemeClr val="accent2">
                    <a:lumMod val="75000"/>
                  </a:schemeClr>
                </a:solidFill>
                <a:cs typeface="Arial" charset="0"/>
              </a:rPr>
              <a:t>M</a:t>
            </a:r>
          </a:p>
        </p:txBody>
      </p:sp>
      <p:sp>
        <p:nvSpPr>
          <p:cNvPr id="17" name="AutoShape 195"/>
          <p:cNvSpPr>
            <a:spLocks noChangeArrowheads="1"/>
          </p:cNvSpPr>
          <p:nvPr/>
        </p:nvSpPr>
        <p:spPr bwMode="auto">
          <a:xfrm>
            <a:off x="5877770" y="1779974"/>
            <a:ext cx="613259"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AutoShape 195"/>
          <p:cNvSpPr>
            <a:spLocks noChangeArrowheads="1"/>
          </p:cNvSpPr>
          <p:nvPr/>
        </p:nvSpPr>
        <p:spPr bwMode="auto">
          <a:xfrm rot="10800000">
            <a:off x="5800961" y="4212892"/>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AutoShape 195"/>
          <p:cNvSpPr>
            <a:spLocks noChangeArrowheads="1"/>
          </p:cNvSpPr>
          <p:nvPr/>
        </p:nvSpPr>
        <p:spPr bwMode="auto">
          <a:xfrm rot="10800000">
            <a:off x="2958991" y="4212893"/>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AutoShape 195"/>
          <p:cNvSpPr>
            <a:spLocks noChangeArrowheads="1"/>
          </p:cNvSpPr>
          <p:nvPr/>
        </p:nvSpPr>
        <p:spPr bwMode="auto">
          <a:xfrm rot="5400000">
            <a:off x="8207625" y="3060189"/>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883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4260" y="1815990"/>
            <a:ext cx="8229600" cy="45259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buFontTx/>
              <a:buNone/>
            </a:pPr>
            <a:r>
              <a:rPr lang="en-US" sz="5400" i="1" smtClean="0"/>
              <a:t>We cannot improve that</a:t>
            </a:r>
          </a:p>
          <a:p>
            <a:pPr algn="ctr">
              <a:buFontTx/>
              <a:buNone/>
            </a:pPr>
            <a:r>
              <a:rPr lang="en-US" sz="5400" i="1" smtClean="0"/>
              <a:t> which we do not measure.</a:t>
            </a:r>
            <a:endParaRPr lang="en-US" sz="5400" i="1" dirty="0"/>
          </a:p>
        </p:txBody>
      </p:sp>
    </p:spTree>
    <p:extLst>
      <p:ext uri="{BB962C8B-B14F-4D97-AF65-F5344CB8AC3E}">
        <p14:creationId xmlns:p14="http://schemas.microsoft.com/office/powerpoint/2010/main" val="2357519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Tollgate Questions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Can the CTQCs be objectively measured? Has the success target been determined - in customer terms? </a:t>
            </a:r>
          </a:p>
          <a:p>
            <a:pPr marL="457200" indent="-457200">
              <a:buFont typeface="Arial" panose="020B0604020202020204" pitchFamily="34" charset="0"/>
              <a:buChar char="•"/>
            </a:pPr>
            <a:r>
              <a:rPr lang="en-US" dirty="0"/>
              <a:t>Have potentially significant process inputs (</a:t>
            </a:r>
            <a:r>
              <a:rPr lang="en-US" dirty="0" err="1"/>
              <a:t>Xs</a:t>
            </a:r>
            <a:r>
              <a:rPr lang="en-US" dirty="0"/>
              <a:t>) been identified for further screening?</a:t>
            </a:r>
          </a:p>
          <a:p>
            <a:pPr marL="457200" indent="-457200">
              <a:buFont typeface="Arial" panose="020B0604020202020204" pitchFamily="34" charset="0"/>
              <a:buChar char="•"/>
            </a:pPr>
            <a:r>
              <a:rPr lang="en-US" dirty="0"/>
              <a:t>Has a data collection plan been developed for the process output(s), or CTQC(s), and those process inputs which may be deemed to be significant? </a:t>
            </a:r>
          </a:p>
          <a:p>
            <a:pPr marL="457200" indent="-457200">
              <a:buFont typeface="Arial" panose="020B0604020202020204" pitchFamily="34" charset="0"/>
              <a:buChar char="•"/>
            </a:pPr>
            <a:r>
              <a:rPr lang="en-US" dirty="0"/>
              <a:t>Is the Measurement System capable of providing valid and reliable values with an acceptable degree of error? </a:t>
            </a:r>
          </a:p>
          <a:p>
            <a:endParaRPr lang="en-US" dirty="0"/>
          </a:p>
        </p:txBody>
      </p:sp>
    </p:spTree>
    <p:extLst>
      <p:ext uri="{BB962C8B-B14F-4D97-AF65-F5344CB8AC3E}">
        <p14:creationId xmlns:p14="http://schemas.microsoft.com/office/powerpoint/2010/main" val="3476126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Tollgate Questions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What is the baseline performance (capability) of the process? </a:t>
            </a:r>
          </a:p>
          <a:p>
            <a:pPr marL="457200" indent="-457200">
              <a:buFont typeface="Arial" panose="020B0604020202020204" pitchFamily="34" charset="0"/>
              <a:buChar char="•"/>
            </a:pPr>
            <a:r>
              <a:rPr lang="en-US" dirty="0"/>
              <a:t>Are the relevant metrics visible and widely accessible? Are there any opportunities for "Quick Hits" (Kaizen Blitzes or Rapid Improvement Events)?</a:t>
            </a:r>
          </a:p>
          <a:p>
            <a:pPr marL="457200" indent="-457200">
              <a:buFont typeface="Arial" panose="020B0604020202020204" pitchFamily="34" charset="0"/>
              <a:buChar char="•"/>
            </a:pPr>
            <a:r>
              <a:rPr lang="en-US" dirty="0"/>
              <a:t>If the process is not capable, have containment actions been implemented to prevent customers from experiencing defects?</a:t>
            </a:r>
          </a:p>
          <a:p>
            <a:endParaRPr lang="en-US" dirty="0"/>
          </a:p>
        </p:txBody>
      </p:sp>
    </p:spTree>
    <p:extLst>
      <p:ext uri="{BB962C8B-B14F-4D97-AF65-F5344CB8AC3E}">
        <p14:creationId xmlns:p14="http://schemas.microsoft.com/office/powerpoint/2010/main" val="1010236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Tools Applied</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Data Collection</a:t>
            </a:r>
          </a:p>
          <a:p>
            <a:pPr marL="457200" indent="-457200">
              <a:buFont typeface="Arial" panose="020B0604020202020204" pitchFamily="34" charset="0"/>
              <a:buChar char="•"/>
            </a:pPr>
            <a:r>
              <a:rPr lang="en-US" dirty="0"/>
              <a:t>Measurement System Analysis</a:t>
            </a:r>
          </a:p>
          <a:p>
            <a:pPr marL="457200" indent="-457200">
              <a:buFont typeface="Arial" panose="020B0604020202020204" pitchFamily="34" charset="0"/>
              <a:buChar char="•"/>
            </a:pPr>
            <a:r>
              <a:rPr lang="en-US" dirty="0"/>
              <a:t>Histograms</a:t>
            </a:r>
          </a:p>
          <a:p>
            <a:pPr marL="457200" indent="-457200">
              <a:buFont typeface="Arial" panose="020B0604020202020204" pitchFamily="34" charset="0"/>
              <a:buChar char="•"/>
            </a:pPr>
            <a:r>
              <a:rPr lang="en-US" dirty="0"/>
              <a:t>Trend Charts</a:t>
            </a:r>
          </a:p>
          <a:p>
            <a:pPr marL="457200" indent="-457200">
              <a:buFont typeface="Arial" panose="020B0604020202020204" pitchFamily="34" charset="0"/>
              <a:buChar char="•"/>
            </a:pPr>
            <a:r>
              <a:rPr lang="en-US" dirty="0"/>
              <a:t>Control Charts</a:t>
            </a:r>
          </a:p>
          <a:p>
            <a:pPr marL="457200" indent="-457200">
              <a:buFont typeface="Arial" panose="020B0604020202020204" pitchFamily="34" charset="0"/>
              <a:buChar char="•"/>
            </a:pPr>
            <a:r>
              <a:rPr lang="en-US" dirty="0"/>
              <a:t>Process Capability</a:t>
            </a:r>
          </a:p>
          <a:p>
            <a:endParaRPr lang="en-US" dirty="0"/>
          </a:p>
        </p:txBody>
      </p:sp>
    </p:spTree>
    <p:extLst>
      <p:ext uri="{BB962C8B-B14F-4D97-AF65-F5344CB8AC3E}">
        <p14:creationId xmlns:p14="http://schemas.microsoft.com/office/powerpoint/2010/main" val="523170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Data Collection</a:t>
            </a:r>
            <a:endParaRPr lang="en-US" dirty="0"/>
          </a:p>
        </p:txBody>
      </p:sp>
      <p:sp>
        <p:nvSpPr>
          <p:cNvPr id="4" name="Content Placeholder 2"/>
          <p:cNvSpPr>
            <a:spLocks noGrp="1"/>
          </p:cNvSpPr>
          <p:nvPr>
            <p:ph idx="4294967295"/>
          </p:nvPr>
        </p:nvSpPr>
        <p:spPr>
          <a:xfrm>
            <a:off x="751400" y="1316725"/>
            <a:ext cx="8229600" cy="4525963"/>
          </a:xfrm>
          <a:prstGeom prst="rect">
            <a:avLst/>
          </a:prstGeom>
        </p:spPr>
        <p:txBody>
          <a:bodyPr/>
          <a:lstStyle/>
          <a:p>
            <a:pPr marL="457200" indent="-457200">
              <a:buFont typeface="Arial" panose="020B0604020202020204" pitchFamily="34" charset="0"/>
              <a:buChar char="•"/>
            </a:pPr>
            <a:r>
              <a:rPr lang="en-US" dirty="0" smtClean="0">
                <a:solidFill>
                  <a:schemeClr val="tx1"/>
                </a:solidFill>
              </a:rPr>
              <a:t>Can inputs be objectively measured?</a:t>
            </a:r>
          </a:p>
          <a:p>
            <a:pPr marL="457200" indent="-457200">
              <a:buFont typeface="Arial" panose="020B0604020202020204" pitchFamily="34" charset="0"/>
              <a:buChar char="•"/>
            </a:pPr>
            <a:r>
              <a:rPr lang="en-US" dirty="0" smtClean="0">
                <a:solidFill>
                  <a:schemeClr val="tx1"/>
                </a:solidFill>
              </a:rPr>
              <a:t>How will you collect data on these variables?</a:t>
            </a:r>
            <a:endParaRPr lang="en-US" dirty="0">
              <a:solidFill>
                <a:schemeClr val="tx1"/>
              </a:solidFill>
            </a:endParaRPr>
          </a:p>
        </p:txBody>
      </p:sp>
      <p:pic>
        <p:nvPicPr>
          <p:cNvPr id="5" name="Picture 5"/>
          <p:cNvPicPr>
            <a:picLocks noChangeAspect="1" noChangeArrowheads="1"/>
          </p:cNvPicPr>
          <p:nvPr/>
        </p:nvPicPr>
        <p:blipFill>
          <a:blip r:embed="rId2" cstate="print"/>
          <a:srcRect l="2388" t="35333" r="17000" b="35333"/>
          <a:stretch>
            <a:fillRect/>
          </a:stretch>
        </p:blipFill>
        <p:spPr bwMode="auto">
          <a:xfrm>
            <a:off x="152400" y="3257348"/>
            <a:ext cx="8839200" cy="2744787"/>
          </a:xfrm>
          <a:prstGeom prst="rect">
            <a:avLst/>
          </a:prstGeom>
          <a:noFill/>
          <a:ln w="9525">
            <a:noFill/>
            <a:miter lim="800000"/>
            <a:headEnd/>
            <a:tailEnd/>
          </a:ln>
          <a:effectLst/>
        </p:spPr>
      </p:pic>
    </p:spTree>
    <p:extLst>
      <p:ext uri="{BB962C8B-B14F-4D97-AF65-F5344CB8AC3E}">
        <p14:creationId xmlns:p14="http://schemas.microsoft.com/office/powerpoint/2010/main" val="3920063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Tollgate Questions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How does the current process flow? What are the current inputs into the process?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What </a:t>
            </a:r>
            <a:r>
              <a:rPr lang="en-US" dirty="0"/>
              <a:t>resources are required to complete the project? Who is going to work on the project?</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When </a:t>
            </a:r>
            <a:r>
              <a:rPr lang="en-US" dirty="0"/>
              <a:t>must the project be completed?</a:t>
            </a:r>
          </a:p>
          <a:p>
            <a:endParaRPr lang="en-US" dirty="0"/>
          </a:p>
        </p:txBody>
      </p:sp>
    </p:spTree>
    <p:extLst>
      <p:ext uri="{BB962C8B-B14F-4D97-AF65-F5344CB8AC3E}">
        <p14:creationId xmlns:p14="http://schemas.microsoft.com/office/powerpoint/2010/main" val="2160313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a:t>
            </a:r>
            <a:r>
              <a:rPr lang="en-US" dirty="0"/>
              <a:t>B</a:t>
            </a:r>
            <a:r>
              <a:rPr lang="en-US" dirty="0" smtClean="0"/>
              <a:t>aseline Data</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Attribute Data</a:t>
            </a:r>
          </a:p>
          <a:p>
            <a:pPr lvl="1"/>
            <a:r>
              <a:rPr lang="en-US" dirty="0" smtClean="0"/>
              <a:t>Usually </a:t>
            </a:r>
            <a:r>
              <a:rPr lang="en-US" dirty="0"/>
              <a:t>discrete measurements; sort or count items 	</a:t>
            </a:r>
            <a:r>
              <a:rPr lang="en-US" dirty="0" smtClean="0"/>
              <a:t>   </a:t>
            </a:r>
            <a:r>
              <a:rPr lang="en-US" dirty="0"/>
              <a:t>based on attributes, such as the presence/absence of 	   defects, quality perceptions, occurrence of an event</a:t>
            </a:r>
          </a:p>
          <a:p>
            <a:pPr lvl="1"/>
            <a:r>
              <a:rPr lang="en-US" dirty="0" smtClean="0"/>
              <a:t>Number </a:t>
            </a:r>
            <a:r>
              <a:rPr lang="en-US" dirty="0"/>
              <a:t>of students in a class, number of defective 	   </a:t>
            </a:r>
            <a:r>
              <a:rPr lang="en-US" dirty="0" smtClean="0"/>
              <a:t>   </a:t>
            </a:r>
            <a:r>
              <a:rPr lang="en-US" dirty="0"/>
              <a:t>gears in a manufacturing plant, customer satisfaction 	   rated on a scale of 1-5</a:t>
            </a:r>
          </a:p>
          <a:p>
            <a:pPr marL="457200" indent="-457200">
              <a:buFont typeface="Arial" panose="020B0604020202020204" pitchFamily="34" charset="0"/>
              <a:buChar char="•"/>
            </a:pPr>
            <a:r>
              <a:rPr lang="en-US" dirty="0"/>
              <a:t>Variable Data</a:t>
            </a:r>
          </a:p>
          <a:p>
            <a:pPr lvl="1"/>
            <a:r>
              <a:rPr lang="en-US" dirty="0" smtClean="0"/>
              <a:t>Continuous </a:t>
            </a:r>
            <a:r>
              <a:rPr lang="en-US" dirty="0"/>
              <a:t>measurements, can take on infinite 	 	 </a:t>
            </a:r>
            <a:r>
              <a:rPr lang="en-US" dirty="0" smtClean="0"/>
              <a:t>   </a:t>
            </a:r>
            <a:r>
              <a:rPr lang="en-US" dirty="0"/>
              <a:t>values within any two fixed points</a:t>
            </a:r>
          </a:p>
          <a:p>
            <a:pPr lvl="1"/>
            <a:r>
              <a:rPr lang="en-US" dirty="0" smtClean="0"/>
              <a:t>Heights </a:t>
            </a:r>
            <a:r>
              <a:rPr lang="en-US" dirty="0"/>
              <a:t>of all the students in a class, Measurement of 	   time, speed of a vehicle</a:t>
            </a:r>
          </a:p>
          <a:p>
            <a:endParaRPr lang="en-US" dirty="0"/>
          </a:p>
        </p:txBody>
      </p:sp>
    </p:spTree>
    <p:extLst>
      <p:ext uri="{BB962C8B-B14F-4D97-AF65-F5344CB8AC3E}">
        <p14:creationId xmlns:p14="http://schemas.microsoft.com/office/powerpoint/2010/main" val="3809093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Measure Phase – Operational Definitions</a:t>
            </a:r>
            <a:endParaRPr lang="en-US" sz="3600" dirty="0"/>
          </a:p>
        </p:txBody>
      </p:sp>
      <p:sp>
        <p:nvSpPr>
          <p:cNvPr id="4" name="Content Placeholder 2"/>
          <p:cNvSpPr>
            <a:spLocks noGrp="1"/>
          </p:cNvSpPr>
          <p:nvPr>
            <p:ph idx="4294967295"/>
          </p:nvPr>
        </p:nvSpPr>
        <p:spPr>
          <a:xfrm>
            <a:off x="746930" y="1278321"/>
            <a:ext cx="4132310" cy="5078030"/>
          </a:xfrm>
          <a:prstGeom prst="rect">
            <a:avLst/>
          </a:prstGeom>
        </p:spPr>
        <p:txBody>
          <a:bodyPr/>
          <a:lstStyle/>
          <a:p>
            <a:pPr marL="457200" indent="-457200">
              <a:buFont typeface="Arial" panose="020B0604020202020204" pitchFamily="34" charset="0"/>
              <a:buChar char="•"/>
            </a:pPr>
            <a:r>
              <a:rPr lang="en-US" dirty="0">
                <a:solidFill>
                  <a:schemeClr val="tx1"/>
                </a:solidFill>
              </a:rPr>
              <a:t>Should be clear, </a:t>
            </a:r>
            <a:r>
              <a:rPr lang="en-US" dirty="0" smtClean="0">
                <a:solidFill>
                  <a:schemeClr val="tx1"/>
                </a:solidFill>
              </a:rPr>
              <a:t>unambiguous, observable </a:t>
            </a:r>
            <a:r>
              <a:rPr lang="en-US" dirty="0">
                <a:solidFill>
                  <a:schemeClr val="tx1"/>
                </a:solidFill>
              </a:rPr>
              <a:t>standard of acceptance</a:t>
            </a:r>
          </a:p>
          <a:p>
            <a:pPr marL="457200" indent="-457200">
              <a:buFont typeface="Arial" panose="020B0604020202020204" pitchFamily="34" charset="0"/>
              <a:buChar char="•"/>
            </a:pPr>
            <a:r>
              <a:rPr lang="en-US" dirty="0">
                <a:solidFill>
                  <a:schemeClr val="tx1"/>
                </a:solidFill>
              </a:rPr>
              <a:t>If </a:t>
            </a:r>
            <a:r>
              <a:rPr lang="en-US" dirty="0" smtClean="0">
                <a:solidFill>
                  <a:schemeClr val="tx1"/>
                </a:solidFill>
              </a:rPr>
              <a:t>possible</a:t>
            </a:r>
            <a:r>
              <a:rPr lang="en-US" dirty="0">
                <a:solidFill>
                  <a:schemeClr val="tx1"/>
                </a:solidFill>
              </a:rPr>
              <a:t>, operational definitions </a:t>
            </a:r>
            <a:r>
              <a:rPr lang="en-US" dirty="0" smtClean="0">
                <a:solidFill>
                  <a:schemeClr val="tx1"/>
                </a:solidFill>
              </a:rPr>
              <a:t>should be </a:t>
            </a:r>
            <a:r>
              <a:rPr lang="en-US" dirty="0">
                <a:solidFill>
                  <a:schemeClr val="tx1"/>
                </a:solidFill>
              </a:rPr>
              <a:t>measurable</a:t>
            </a:r>
          </a:p>
          <a:p>
            <a:pPr marL="457200" indent="-457200">
              <a:buFont typeface="Arial" panose="020B0604020202020204" pitchFamily="34" charset="0"/>
              <a:buChar char="•"/>
            </a:pPr>
            <a:endParaRPr lang="en-US" dirty="0">
              <a:solidFill>
                <a:schemeClr val="tx1"/>
              </a:solidFill>
            </a:endParaRPr>
          </a:p>
        </p:txBody>
      </p:sp>
      <p:pic>
        <p:nvPicPr>
          <p:cNvPr id="5" name="Picture 6" descr="http://backbitefuss.files.wordpress.com/2010/06/degrees-of-m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856" y="1470345"/>
            <a:ext cx="356235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20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Measure Phase – Operational Definition Exercise</a:t>
            </a:r>
            <a:endParaRPr lang="en-US" sz="2800" dirty="0"/>
          </a:p>
        </p:txBody>
      </p:sp>
      <p:sp>
        <p:nvSpPr>
          <p:cNvPr id="4" name="Content Placeholder 2"/>
          <p:cNvSpPr>
            <a:spLocks noGrp="1"/>
          </p:cNvSpPr>
          <p:nvPr>
            <p:ph idx="4294967295"/>
          </p:nvPr>
        </p:nvSpPr>
        <p:spPr>
          <a:xfrm>
            <a:off x="876618" y="1409700"/>
            <a:ext cx="8084482" cy="4630840"/>
          </a:xfrm>
          <a:prstGeom prst="rect">
            <a:avLst/>
          </a:prstGeom>
        </p:spPr>
        <p:txBody>
          <a:bodyPr/>
          <a:lstStyle/>
          <a:p>
            <a:pPr marL="0" indent="0">
              <a:buNone/>
            </a:pPr>
            <a:r>
              <a:rPr lang="en-US" i="1" dirty="0">
                <a:solidFill>
                  <a:schemeClr val="tx1"/>
                </a:solidFill>
              </a:rPr>
              <a:t>With your </a:t>
            </a:r>
            <a:r>
              <a:rPr lang="en-US" i="1" dirty="0" smtClean="0">
                <a:solidFill>
                  <a:schemeClr val="tx1"/>
                </a:solidFill>
              </a:rPr>
              <a:t>team take 5 minutes to </a:t>
            </a:r>
            <a:r>
              <a:rPr lang="en-US" i="1" dirty="0">
                <a:solidFill>
                  <a:schemeClr val="tx1"/>
                </a:solidFill>
              </a:rPr>
              <a:t>develop an operational definition for </a:t>
            </a:r>
            <a:r>
              <a:rPr lang="en-US" i="1" dirty="0" smtClean="0">
                <a:solidFill>
                  <a:schemeClr val="tx1"/>
                </a:solidFill>
              </a:rPr>
              <a:t>“total </a:t>
            </a:r>
            <a:r>
              <a:rPr lang="en-US" i="1" dirty="0">
                <a:solidFill>
                  <a:schemeClr val="tx1"/>
                </a:solidFill>
              </a:rPr>
              <a:t>pizza delivery </a:t>
            </a:r>
            <a:r>
              <a:rPr lang="en-US" i="1" dirty="0" smtClean="0">
                <a:solidFill>
                  <a:schemeClr val="tx1"/>
                </a:solidFill>
              </a:rPr>
              <a:t>time.”   </a:t>
            </a:r>
          </a:p>
          <a:p>
            <a:pPr marL="457200" indent="-457200">
              <a:buFont typeface="Arial" panose="020B0604020202020204" pitchFamily="34" charset="0"/>
              <a:buChar char="•"/>
            </a:pPr>
            <a:r>
              <a:rPr lang="en-US" i="1" dirty="0" smtClean="0">
                <a:solidFill>
                  <a:schemeClr val="tx1"/>
                </a:solidFill>
              </a:rPr>
              <a:t>__________________________________________________________________</a:t>
            </a:r>
          </a:p>
          <a:p>
            <a:pPr marL="0" indent="0">
              <a:buNone/>
            </a:pPr>
            <a:r>
              <a:rPr lang="en-US" i="1" dirty="0" smtClean="0">
                <a:solidFill>
                  <a:schemeClr val="tx1"/>
                </a:solidFill>
              </a:rPr>
              <a:t>What is a defect?</a:t>
            </a:r>
          </a:p>
          <a:p>
            <a:pPr marL="457200" indent="-457200">
              <a:buFont typeface="Arial" panose="020B0604020202020204" pitchFamily="34" charset="0"/>
              <a:buChar char="•"/>
            </a:pPr>
            <a:r>
              <a:rPr lang="en-US" i="1" dirty="0" smtClean="0">
                <a:solidFill>
                  <a:schemeClr val="tx1"/>
                </a:solidFill>
              </a:rPr>
              <a:t>__________________________________________________________________</a:t>
            </a:r>
            <a:endParaRPr lang="en-US" i="1" dirty="0">
              <a:solidFill>
                <a:schemeClr val="tx1"/>
              </a:solidFill>
            </a:endParaRPr>
          </a:p>
          <a:p>
            <a:endParaRPr lang="en-US" i="1"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17020" y="1371600"/>
            <a:ext cx="759598" cy="990600"/>
          </a:xfrm>
          <a:prstGeom prst="rect">
            <a:avLst/>
          </a:prstGeom>
          <a:noFill/>
          <a:ln w="9525">
            <a:noFill/>
            <a:miter lim="800000"/>
            <a:headEnd/>
            <a:tailEnd/>
          </a:ln>
        </p:spPr>
      </p:pic>
    </p:spTree>
    <p:extLst>
      <p:ext uri="{BB962C8B-B14F-4D97-AF65-F5344CB8AC3E}">
        <p14:creationId xmlns:p14="http://schemas.microsoft.com/office/powerpoint/2010/main" val="242152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Op Def</a:t>
            </a:r>
            <a:endParaRPr lang="en-US" dirty="0"/>
          </a:p>
        </p:txBody>
      </p:sp>
      <p:sp>
        <p:nvSpPr>
          <p:cNvPr id="4" name="Content Placeholder 2"/>
          <p:cNvSpPr txBox="1">
            <a:spLocks/>
          </p:cNvSpPr>
          <p:nvPr/>
        </p:nvSpPr>
        <p:spPr>
          <a:xfrm>
            <a:off x="876618" y="1445326"/>
            <a:ext cx="8229600" cy="4864049"/>
          </a:xfrm>
          <a:prstGeom prst="rect">
            <a:avLst/>
          </a:prstGeom>
          <a:ln>
            <a:solidFill>
              <a:srgbClr val="00B050"/>
            </a:solid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dirty="0" smtClean="0"/>
              <a:t>With your team take 5 minutes to develop an operational definition for “total pizza delivery time.”   </a:t>
            </a:r>
          </a:p>
          <a:p>
            <a:pPr marL="0" indent="0">
              <a:buFont typeface="Arial"/>
              <a:buNone/>
            </a:pPr>
            <a:r>
              <a:rPr lang="en-US" u="sng" dirty="0" smtClean="0"/>
              <a:t>Total Pizza Delivery Time </a:t>
            </a:r>
            <a:r>
              <a:rPr lang="en-US" dirty="0" smtClean="0"/>
              <a:t>= From the time the phone is answered to the moment the delivery person knocks on door.</a:t>
            </a:r>
          </a:p>
          <a:p>
            <a:pPr marL="0" indent="0">
              <a:buFont typeface="Arial"/>
              <a:buNone/>
            </a:pPr>
            <a:endParaRPr lang="en-US" dirty="0" smtClean="0"/>
          </a:p>
          <a:p>
            <a:pPr marL="457200" indent="-457200">
              <a:buFont typeface="Arial" panose="020B0604020202020204" pitchFamily="34" charset="0"/>
              <a:buChar char="•"/>
            </a:pPr>
            <a:r>
              <a:rPr lang="en-US" i="1" dirty="0" smtClean="0"/>
              <a:t>What is a defect?</a:t>
            </a:r>
          </a:p>
          <a:p>
            <a:pPr marL="0" indent="0">
              <a:buFont typeface="Arial"/>
              <a:buNone/>
            </a:pPr>
            <a:r>
              <a:rPr lang="en-US" dirty="0" smtClean="0"/>
              <a:t>	</a:t>
            </a:r>
            <a:r>
              <a:rPr lang="en-US" u="sng" dirty="0" smtClean="0"/>
              <a:t>Defect</a:t>
            </a:r>
            <a:r>
              <a:rPr lang="en-US" dirty="0" smtClean="0"/>
              <a:t> = Pizza Delivery &gt; 29.0</a:t>
            </a:r>
          </a:p>
          <a:p>
            <a:endParaRPr lang="en-US" i="1" dirty="0"/>
          </a:p>
        </p:txBody>
      </p:sp>
      <p:pic>
        <p:nvPicPr>
          <p:cNvPr id="5" name="Picture 2"/>
          <p:cNvPicPr>
            <a:picLocks noChangeAspect="1" noChangeArrowheads="1"/>
          </p:cNvPicPr>
          <p:nvPr/>
        </p:nvPicPr>
        <p:blipFill>
          <a:blip r:embed="rId2" cstate="print"/>
          <a:srcRect/>
          <a:stretch>
            <a:fillRect/>
          </a:stretch>
        </p:blipFill>
        <p:spPr bwMode="auto">
          <a:xfrm>
            <a:off x="117020" y="1371600"/>
            <a:ext cx="759598" cy="990600"/>
          </a:xfrm>
          <a:prstGeom prst="rect">
            <a:avLst/>
          </a:prstGeom>
          <a:noFill/>
          <a:ln w="9525">
            <a:noFill/>
            <a:miter lim="800000"/>
            <a:headEnd/>
            <a:tailEnd/>
          </a:ln>
        </p:spPr>
      </p:pic>
    </p:spTree>
    <p:extLst>
      <p:ext uri="{BB962C8B-B14F-4D97-AF65-F5344CB8AC3E}">
        <p14:creationId xmlns:p14="http://schemas.microsoft.com/office/powerpoint/2010/main" val="19336471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Exercise</a:t>
            </a:r>
            <a:endParaRPr lang="en-US" dirty="0"/>
          </a:p>
        </p:txBody>
      </p:sp>
      <p:sp>
        <p:nvSpPr>
          <p:cNvPr id="4" name="Rectangle 5"/>
          <p:cNvSpPr>
            <a:spLocks noChangeArrowheads="1"/>
          </p:cNvSpPr>
          <p:nvPr/>
        </p:nvSpPr>
        <p:spPr bwMode="auto">
          <a:xfrm>
            <a:off x="495300" y="1124700"/>
            <a:ext cx="8458200" cy="914400"/>
          </a:xfrm>
          <a:prstGeom prst="rect">
            <a:avLst/>
          </a:prstGeom>
          <a:noFill/>
          <a:ln w="12700">
            <a:noFill/>
            <a:miter lim="800000"/>
            <a:headEnd/>
            <a:tailEnd/>
          </a:ln>
          <a:effectLst/>
        </p:spPr>
        <p:txBody>
          <a:bodyPr/>
          <a:lstStyle/>
          <a:p>
            <a:pPr marL="609600" indent="-609600">
              <a:lnSpc>
                <a:spcPct val="80000"/>
              </a:lnSpc>
              <a:spcBef>
                <a:spcPct val="20000"/>
              </a:spcBef>
              <a:buFontTx/>
              <a:buChar char="•"/>
            </a:pPr>
            <a:r>
              <a:rPr lang="en-US" sz="2400" dirty="0"/>
              <a:t>With your team take 10 minutes to develop a data collection plan for 3 inputs into the process of making and delivering pizza. </a:t>
            </a:r>
          </a:p>
          <a:p>
            <a:pPr>
              <a:lnSpc>
                <a:spcPct val="80000"/>
              </a:lnSpc>
              <a:spcBef>
                <a:spcPct val="20000"/>
              </a:spcBef>
            </a:pPr>
            <a:endParaRPr lang="en-US" sz="3200" dirty="0"/>
          </a:p>
          <a:p>
            <a:pPr marL="609600" indent="-609600">
              <a:lnSpc>
                <a:spcPct val="80000"/>
              </a:lnSpc>
              <a:spcBef>
                <a:spcPct val="20000"/>
              </a:spcBef>
            </a:pPr>
            <a:endParaRPr lang="en-US" sz="3200" dirty="0"/>
          </a:p>
          <a:p>
            <a:pPr marL="609600" indent="-609600">
              <a:lnSpc>
                <a:spcPct val="80000"/>
              </a:lnSpc>
              <a:spcBef>
                <a:spcPct val="20000"/>
              </a:spcBef>
              <a:buFontTx/>
              <a:buChar char="•"/>
            </a:pPr>
            <a:endParaRPr lang="en-US" sz="3200" dirty="0"/>
          </a:p>
          <a:p>
            <a:pPr marL="609600" indent="-609600">
              <a:lnSpc>
                <a:spcPct val="80000"/>
              </a:lnSpc>
              <a:spcBef>
                <a:spcPct val="20000"/>
              </a:spcBef>
            </a:pPr>
            <a:endParaRPr lang="en-US" sz="2800" dirty="0"/>
          </a:p>
        </p:txBody>
      </p:sp>
      <p:pic>
        <p:nvPicPr>
          <p:cNvPr id="5" name="Picture 2"/>
          <p:cNvPicPr>
            <a:picLocks noChangeAspect="1" noChangeArrowheads="1"/>
          </p:cNvPicPr>
          <p:nvPr/>
        </p:nvPicPr>
        <p:blipFill>
          <a:blip r:embed="rId2" cstate="print"/>
          <a:srcRect/>
          <a:stretch>
            <a:fillRect/>
          </a:stretch>
        </p:blipFill>
        <p:spPr bwMode="auto">
          <a:xfrm>
            <a:off x="309045" y="1067805"/>
            <a:ext cx="685800" cy="894359"/>
          </a:xfrm>
          <a:prstGeom prst="rect">
            <a:avLst/>
          </a:prstGeom>
          <a:noFill/>
          <a:ln w="9525">
            <a:noFill/>
            <a:miter lim="800000"/>
            <a:headEnd/>
            <a:tailEnd/>
          </a:ln>
        </p:spPr>
      </p:pic>
      <p:graphicFrame>
        <p:nvGraphicFramePr>
          <p:cNvPr id="6" name="Table 5"/>
          <p:cNvGraphicFramePr>
            <a:graphicFrameLocks noGrp="1"/>
          </p:cNvGraphicFramePr>
          <p:nvPr>
            <p:extLst/>
          </p:nvPr>
        </p:nvGraphicFramePr>
        <p:xfrm>
          <a:off x="152400" y="2667000"/>
          <a:ext cx="8839200" cy="3781426"/>
        </p:xfrm>
        <a:graphic>
          <a:graphicData uri="http://schemas.openxmlformats.org/drawingml/2006/table">
            <a:tbl>
              <a:tblPr firstRow="1" bandRow="1">
                <a:tableStyleId>{5C22544A-7EE6-4342-B048-85BDC9FD1C3A}</a:tableStyleId>
              </a:tblPr>
              <a:tblGrid>
                <a:gridCol w="883920">
                  <a:extLst>
                    <a:ext uri="{9D8B030D-6E8A-4147-A177-3AD203B41FA5}">
                      <a16:colId xmlns:a16="http://schemas.microsoft.com/office/drawing/2014/main" val="20000"/>
                    </a:ext>
                  </a:extLst>
                </a:gridCol>
                <a:gridCol w="883920">
                  <a:extLst>
                    <a:ext uri="{9D8B030D-6E8A-4147-A177-3AD203B41FA5}">
                      <a16:colId xmlns:a16="http://schemas.microsoft.com/office/drawing/2014/main" val="20001"/>
                    </a:ext>
                  </a:extLst>
                </a:gridCol>
                <a:gridCol w="883920">
                  <a:extLst>
                    <a:ext uri="{9D8B030D-6E8A-4147-A177-3AD203B41FA5}">
                      <a16:colId xmlns:a16="http://schemas.microsoft.com/office/drawing/2014/main" val="20002"/>
                    </a:ext>
                  </a:extLst>
                </a:gridCol>
                <a:gridCol w="883920">
                  <a:extLst>
                    <a:ext uri="{9D8B030D-6E8A-4147-A177-3AD203B41FA5}">
                      <a16:colId xmlns:a16="http://schemas.microsoft.com/office/drawing/2014/main" val="20003"/>
                    </a:ext>
                  </a:extLst>
                </a:gridCol>
                <a:gridCol w="883920">
                  <a:extLst>
                    <a:ext uri="{9D8B030D-6E8A-4147-A177-3AD203B41FA5}">
                      <a16:colId xmlns:a16="http://schemas.microsoft.com/office/drawing/2014/main" val="20004"/>
                    </a:ext>
                  </a:extLst>
                </a:gridCol>
                <a:gridCol w="883920">
                  <a:extLst>
                    <a:ext uri="{9D8B030D-6E8A-4147-A177-3AD203B41FA5}">
                      <a16:colId xmlns:a16="http://schemas.microsoft.com/office/drawing/2014/main" val="20005"/>
                    </a:ext>
                  </a:extLst>
                </a:gridCol>
                <a:gridCol w="883920">
                  <a:extLst>
                    <a:ext uri="{9D8B030D-6E8A-4147-A177-3AD203B41FA5}">
                      <a16:colId xmlns:a16="http://schemas.microsoft.com/office/drawing/2014/main" val="20006"/>
                    </a:ext>
                  </a:extLst>
                </a:gridCol>
                <a:gridCol w="883920">
                  <a:extLst>
                    <a:ext uri="{9D8B030D-6E8A-4147-A177-3AD203B41FA5}">
                      <a16:colId xmlns:a16="http://schemas.microsoft.com/office/drawing/2014/main" val="20007"/>
                    </a:ext>
                  </a:extLst>
                </a:gridCol>
                <a:gridCol w="883920">
                  <a:extLst>
                    <a:ext uri="{9D8B030D-6E8A-4147-A177-3AD203B41FA5}">
                      <a16:colId xmlns:a16="http://schemas.microsoft.com/office/drawing/2014/main" val="20008"/>
                    </a:ext>
                  </a:extLst>
                </a:gridCol>
                <a:gridCol w="883920">
                  <a:extLst>
                    <a:ext uri="{9D8B030D-6E8A-4147-A177-3AD203B41FA5}">
                      <a16:colId xmlns:a16="http://schemas.microsoft.com/office/drawing/2014/main" val="20009"/>
                    </a:ext>
                  </a:extLst>
                </a:gridCol>
              </a:tblGrid>
              <a:tr h="631858">
                <a:tc>
                  <a:txBody>
                    <a:bodyPr/>
                    <a:lstStyle/>
                    <a:p>
                      <a:pPr algn="l" fontAlgn="b"/>
                      <a:r>
                        <a:rPr lang="en-US" sz="800" b="1" i="0" u="none" strike="noStrike" dirty="0">
                          <a:solidFill>
                            <a:schemeClr val="accent6">
                              <a:lumMod val="75000"/>
                            </a:schemeClr>
                          </a:solidFill>
                          <a:latin typeface="Arial"/>
                        </a:rPr>
                        <a:t>Process Input</a:t>
                      </a:r>
                    </a:p>
                  </a:txBody>
                  <a:tcPr marL="9525" marR="9525" marT="9525" marB="0" anchor="b"/>
                </a:tc>
                <a:tc>
                  <a:txBody>
                    <a:bodyPr/>
                    <a:lstStyle/>
                    <a:p>
                      <a:pPr algn="l" fontAlgn="b"/>
                      <a:r>
                        <a:rPr lang="en-US" sz="800" b="1" i="0" u="none" strike="noStrike" dirty="0">
                          <a:solidFill>
                            <a:schemeClr val="accent6">
                              <a:lumMod val="75000"/>
                            </a:schemeClr>
                          </a:solidFill>
                          <a:latin typeface="Arial"/>
                        </a:rPr>
                        <a:t>Measurement </a:t>
                      </a:r>
                      <a:r>
                        <a:rPr lang="en-US" sz="800" b="1" i="0" u="none" strike="noStrike" dirty="0" smtClean="0">
                          <a:solidFill>
                            <a:schemeClr val="accent6">
                              <a:lumMod val="75000"/>
                            </a:schemeClr>
                          </a:solidFill>
                          <a:latin typeface="Arial"/>
                        </a:rPr>
                        <a:t>Metric:</a:t>
                      </a:r>
                      <a:r>
                        <a:rPr lang="en-US" sz="800" b="1" i="0" u="none" strike="noStrike" baseline="0" dirty="0" smtClean="0">
                          <a:solidFill>
                            <a:schemeClr val="accent6">
                              <a:lumMod val="75000"/>
                            </a:schemeClr>
                          </a:solidFill>
                          <a:latin typeface="Arial"/>
                        </a:rPr>
                        <a:t> </a:t>
                      </a:r>
                      <a:r>
                        <a:rPr lang="en-US" sz="800" b="1" i="0" u="none" strike="noStrike" dirty="0" smtClean="0">
                          <a:solidFill>
                            <a:schemeClr val="accent6">
                              <a:lumMod val="75000"/>
                            </a:schemeClr>
                          </a:solidFill>
                          <a:latin typeface="Arial"/>
                        </a:rPr>
                        <a:t>What </a:t>
                      </a:r>
                      <a:r>
                        <a:rPr lang="en-US" sz="800" b="1" i="0" u="none" strike="noStrike" dirty="0">
                          <a:solidFill>
                            <a:schemeClr val="accent6">
                              <a:lumMod val="75000"/>
                            </a:schemeClr>
                          </a:solidFill>
                          <a:latin typeface="Arial"/>
                        </a:rPr>
                        <a:t>is measured? What </a:t>
                      </a:r>
                      <a:r>
                        <a:rPr lang="en-US" sz="800" b="1" i="0" u="none" strike="noStrike" dirty="0" smtClean="0">
                          <a:solidFill>
                            <a:schemeClr val="accent6">
                              <a:lumMod val="75000"/>
                            </a:schemeClr>
                          </a:solidFill>
                          <a:latin typeface="Arial"/>
                        </a:rPr>
                        <a:t>data are collected?</a:t>
                      </a:r>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Operational Definition or </a:t>
                      </a:r>
                      <a:r>
                        <a:rPr lang="en-US" sz="800" b="1" i="0" u="none" strike="noStrike" dirty="0" smtClean="0">
                          <a:solidFill>
                            <a:schemeClr val="accent6">
                              <a:lumMod val="75000"/>
                            </a:schemeClr>
                          </a:solidFill>
                          <a:latin typeface="Arial"/>
                        </a:rPr>
                        <a:t>specification</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Measurement Device- How is </a:t>
                      </a:r>
                      <a:r>
                        <a:rPr lang="en-US" sz="800" b="1" i="0" u="none" strike="noStrike" dirty="0" smtClean="0">
                          <a:solidFill>
                            <a:schemeClr val="accent6">
                              <a:lumMod val="75000"/>
                            </a:schemeClr>
                          </a:solidFill>
                          <a:latin typeface="Arial"/>
                        </a:rPr>
                        <a:t>measurement </a:t>
                      </a:r>
                      <a:r>
                        <a:rPr lang="en-US" sz="800" b="1" i="0" u="none" strike="noStrike" dirty="0">
                          <a:solidFill>
                            <a:schemeClr val="accent6">
                              <a:lumMod val="75000"/>
                            </a:schemeClr>
                          </a:solidFill>
                          <a:latin typeface="Arial"/>
                        </a:rPr>
                        <a:t>made</a:t>
                      </a:r>
                      <a:r>
                        <a:rPr lang="en-US" sz="800" b="1" i="0" u="none" strike="noStrike" dirty="0" smtClean="0">
                          <a:solidFill>
                            <a:schemeClr val="accent6">
                              <a:lumMod val="75000"/>
                            </a:schemeClr>
                          </a:solidFill>
                          <a:latin typeface="Arial"/>
                        </a:rPr>
                        <a:t>?</a:t>
                      </a:r>
                    </a:p>
                  </a:txBody>
                  <a:tcPr marL="9525" marR="9525" marT="9525" marB="0" anchor="b"/>
                </a:tc>
                <a:tc>
                  <a:txBody>
                    <a:bodyPr/>
                    <a:lstStyle/>
                    <a:p>
                      <a:pPr algn="l" fontAlgn="b"/>
                      <a:r>
                        <a:rPr lang="en-US" sz="800" b="1" i="0" u="none" strike="noStrike" dirty="0">
                          <a:solidFill>
                            <a:schemeClr val="accent6">
                              <a:lumMod val="75000"/>
                            </a:schemeClr>
                          </a:solidFill>
                          <a:latin typeface="Arial"/>
                        </a:rPr>
                        <a:t>Reliability- Is the measurement system capable</a:t>
                      </a:r>
                      <a:r>
                        <a:rPr lang="en-US" sz="800" b="1" i="0" u="none" strike="noStrike" dirty="0" smtClean="0">
                          <a:solidFill>
                            <a:schemeClr val="accent6">
                              <a:lumMod val="75000"/>
                            </a:schemeClr>
                          </a:solidFill>
                          <a:latin typeface="Arial"/>
                        </a:rPr>
                        <a:t>?</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Source of data- Where does it come </a:t>
                      </a:r>
                      <a:r>
                        <a:rPr lang="en-US" sz="800" b="1" i="0" u="none" strike="noStrike" dirty="0" smtClean="0">
                          <a:solidFill>
                            <a:schemeClr val="accent6">
                              <a:lumMod val="75000"/>
                            </a:schemeClr>
                          </a:solidFill>
                          <a:latin typeface="Arial"/>
                        </a:rPr>
                        <a:t>from</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Responsibility- Who </a:t>
                      </a:r>
                      <a:r>
                        <a:rPr lang="en-US" sz="800" b="1" i="0" u="none" strike="noStrike" dirty="0" smtClean="0">
                          <a:solidFill>
                            <a:schemeClr val="accent6">
                              <a:lumMod val="75000"/>
                            </a:schemeClr>
                          </a:solidFill>
                          <a:latin typeface="Arial"/>
                        </a:rPr>
                        <a:t>collects data?</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Timing- When </a:t>
                      </a:r>
                      <a:r>
                        <a:rPr lang="en-US" sz="800" b="1" i="0" u="none" strike="noStrike" dirty="0" smtClean="0">
                          <a:solidFill>
                            <a:schemeClr val="accent6">
                              <a:lumMod val="75000"/>
                            </a:schemeClr>
                          </a:solidFill>
                          <a:latin typeface="Arial"/>
                        </a:rPr>
                        <a:t>are</a:t>
                      </a:r>
                      <a:r>
                        <a:rPr lang="en-US" sz="800" b="1" i="0" u="none" strike="noStrike" baseline="0" dirty="0" smtClean="0">
                          <a:solidFill>
                            <a:schemeClr val="accent6">
                              <a:lumMod val="75000"/>
                            </a:schemeClr>
                          </a:solidFill>
                          <a:latin typeface="Arial"/>
                        </a:rPr>
                        <a:t> data </a:t>
                      </a:r>
                      <a:r>
                        <a:rPr lang="en-US" sz="800" b="1" i="0" u="none" strike="noStrike" dirty="0" smtClean="0">
                          <a:solidFill>
                            <a:schemeClr val="accent6">
                              <a:lumMod val="75000"/>
                            </a:schemeClr>
                          </a:solidFill>
                          <a:latin typeface="Arial"/>
                        </a:rPr>
                        <a:t>collected?</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Sample size- How much data </a:t>
                      </a:r>
                      <a:r>
                        <a:rPr lang="en-US" sz="800" b="1" i="0" u="none" strike="noStrike" dirty="0" smtClean="0">
                          <a:solidFill>
                            <a:schemeClr val="accent6">
                              <a:lumMod val="75000"/>
                            </a:schemeClr>
                          </a:solidFill>
                          <a:latin typeface="Arial"/>
                        </a:rPr>
                        <a:t>are </a:t>
                      </a:r>
                      <a:r>
                        <a:rPr lang="en-US" sz="800" b="1" i="0" u="none" strike="noStrike" dirty="0">
                          <a:solidFill>
                            <a:schemeClr val="accent6">
                              <a:lumMod val="75000"/>
                            </a:schemeClr>
                          </a:solidFill>
                          <a:latin typeface="Arial"/>
                        </a:rPr>
                        <a:t>collected</a:t>
                      </a:r>
                      <a:r>
                        <a:rPr lang="en-US" sz="800" b="1" i="0" u="none" strike="noStrike" dirty="0" smtClean="0">
                          <a:solidFill>
                            <a:schemeClr val="accent6">
                              <a:lumMod val="75000"/>
                            </a:schemeClr>
                          </a:solidFill>
                          <a:latin typeface="Arial"/>
                        </a:rPr>
                        <a:t>?</a:t>
                      </a:r>
                    </a:p>
                    <a:p>
                      <a:pPr algn="l" fontAlgn="b"/>
                      <a:endParaRPr lang="en-US" sz="800" b="1" i="0" u="none" strike="noStrike" dirty="0">
                        <a:solidFill>
                          <a:schemeClr val="accent6">
                            <a:lumMod val="75000"/>
                          </a:schemeClr>
                        </a:solidFill>
                        <a:latin typeface="Arial"/>
                      </a:endParaRPr>
                    </a:p>
                  </a:txBody>
                  <a:tcPr marL="9525" marR="9525" marT="9525" marB="0" anchor="b"/>
                </a:tc>
                <a:tc>
                  <a:txBody>
                    <a:bodyPr/>
                    <a:lstStyle/>
                    <a:p>
                      <a:pPr algn="l" fontAlgn="b"/>
                      <a:r>
                        <a:rPr lang="en-US" sz="800" b="1" i="0" u="none" strike="noStrike" dirty="0">
                          <a:solidFill>
                            <a:schemeClr val="accent6">
                              <a:lumMod val="75000"/>
                            </a:schemeClr>
                          </a:solidFill>
                          <a:latin typeface="Arial"/>
                        </a:rPr>
                        <a:t>Storage location- Where </a:t>
                      </a:r>
                      <a:r>
                        <a:rPr lang="en-US" sz="800" b="1" i="0" u="none" strike="noStrike" dirty="0" smtClean="0">
                          <a:solidFill>
                            <a:schemeClr val="accent6">
                              <a:lumMod val="75000"/>
                            </a:schemeClr>
                          </a:solidFill>
                          <a:latin typeface="Arial"/>
                        </a:rPr>
                        <a:t>do</a:t>
                      </a:r>
                      <a:r>
                        <a:rPr lang="en-US" sz="800" b="1" i="0" u="none" strike="noStrike" baseline="0" dirty="0" smtClean="0">
                          <a:solidFill>
                            <a:schemeClr val="accent6">
                              <a:lumMod val="75000"/>
                            </a:schemeClr>
                          </a:solidFill>
                          <a:latin typeface="Arial"/>
                        </a:rPr>
                        <a:t> </a:t>
                      </a:r>
                      <a:r>
                        <a:rPr lang="en-US" sz="800" b="1" i="0" u="none" strike="noStrike" dirty="0" smtClean="0">
                          <a:solidFill>
                            <a:schemeClr val="accent6">
                              <a:lumMod val="75000"/>
                            </a:schemeClr>
                          </a:solidFill>
                          <a:latin typeface="Arial"/>
                        </a:rPr>
                        <a:t>data </a:t>
                      </a:r>
                      <a:r>
                        <a:rPr lang="en-US" sz="800" b="1" i="0" u="none" strike="noStrike" dirty="0">
                          <a:solidFill>
                            <a:schemeClr val="accent6">
                              <a:lumMod val="75000"/>
                            </a:schemeClr>
                          </a:solidFill>
                          <a:latin typeface="Arial"/>
                        </a:rPr>
                        <a:t>go</a:t>
                      </a:r>
                      <a:r>
                        <a:rPr lang="en-US" sz="800" b="1" i="0" u="none" strike="noStrike" dirty="0" smtClean="0">
                          <a:solidFill>
                            <a:schemeClr val="accent6">
                              <a:lumMod val="75000"/>
                            </a:schemeClr>
                          </a:solidFill>
                          <a:latin typeface="Arial"/>
                        </a:rPr>
                        <a:t>?</a:t>
                      </a:r>
                    </a:p>
                    <a:p>
                      <a:pPr algn="l" fontAlgn="b"/>
                      <a:endParaRPr lang="en-US" sz="800" b="1" i="0" u="none" strike="noStrike" dirty="0">
                        <a:solidFill>
                          <a:schemeClr val="accent6">
                            <a:lumMod val="75000"/>
                          </a:schemeClr>
                        </a:solidFill>
                        <a:latin typeface="Arial"/>
                      </a:endParaRPr>
                    </a:p>
                  </a:txBody>
                  <a:tcPr marL="9525" marR="9525" marT="9525" marB="0" anchor="b"/>
                </a:tc>
                <a:extLst>
                  <a:ext uri="{0D108BD9-81ED-4DB2-BD59-A6C34878D82A}">
                    <a16:rowId xmlns:a16="http://schemas.microsoft.com/office/drawing/2014/main" val="10000"/>
                  </a:ext>
                </a:extLst>
              </a:tr>
              <a:tr h="507430">
                <a:tc>
                  <a:txBody>
                    <a:bodyPr/>
                    <a:lstStyle/>
                    <a:p>
                      <a:pPr algn="l" fontAlgn="b"/>
                      <a:r>
                        <a:rPr lang="en-US" sz="800" b="1" i="0" u="none" strike="noStrike" dirty="0" smtClean="0">
                          <a:latin typeface="Arial"/>
                        </a:rPr>
                        <a:t>Preparation</a:t>
                      </a:r>
                      <a:endParaRPr lang="en-US" sz="800" b="1" i="0" u="none" strike="noStrike" dirty="0">
                        <a:latin typeface="Arial"/>
                      </a:endParaRPr>
                    </a:p>
                  </a:txBody>
                  <a:tcPr marL="9525" marR="9525" marT="9525" marB="0" anchor="b"/>
                </a:tc>
                <a:tc>
                  <a:txBody>
                    <a:bodyPr/>
                    <a:lstStyle/>
                    <a:p>
                      <a:pPr algn="l" fontAlgn="b"/>
                      <a:r>
                        <a:rPr lang="en-US" sz="800" b="1" i="0" u="none" strike="noStrike">
                          <a:latin typeface="Arial"/>
                        </a:rPr>
                        <a:t>Cook time</a:t>
                      </a:r>
                    </a:p>
                  </a:txBody>
                  <a:tcPr marL="9525" marR="9525" marT="9525" marB="0" anchor="b"/>
                </a:tc>
                <a:tc>
                  <a:txBody>
                    <a:bodyPr/>
                    <a:lstStyle/>
                    <a:p>
                      <a:pPr algn="l" fontAlgn="b"/>
                      <a:r>
                        <a:rPr lang="en-US" sz="800" b="1" i="0" u="none" strike="noStrike">
                          <a:latin typeface="Arial"/>
                        </a:rPr>
                        <a:t> </a:t>
                      </a:r>
                    </a:p>
                  </a:txBody>
                  <a:tcPr marL="9525" marR="9525" marT="9525" marB="0" anchor="b"/>
                </a:tc>
                <a:tc>
                  <a:txBody>
                    <a:bodyPr/>
                    <a:lstStyle/>
                    <a:p>
                      <a:pPr algn="l" fontAlgn="b"/>
                      <a:r>
                        <a:rPr lang="en-US" sz="800" b="1" i="0" u="none" strike="noStrike">
                          <a:latin typeface="Arial"/>
                        </a:rPr>
                        <a:t>Timer</a:t>
                      </a:r>
                    </a:p>
                  </a:txBody>
                  <a:tcPr marL="9525" marR="9525" marT="9525" marB="0" anchor="b"/>
                </a:tc>
                <a:tc>
                  <a:txBody>
                    <a:bodyPr/>
                    <a:lstStyle/>
                    <a:p>
                      <a:pPr algn="l" fontAlgn="b"/>
                      <a:r>
                        <a:rPr lang="en-US" sz="800" b="1" i="0" u="none" strike="noStrike">
                          <a:latin typeface="Arial"/>
                        </a:rPr>
                        <a:t>Yes</a:t>
                      </a:r>
                    </a:p>
                  </a:txBody>
                  <a:tcPr marL="9525" marR="9525" marT="9525" marB="0" anchor="b"/>
                </a:tc>
                <a:tc>
                  <a:txBody>
                    <a:bodyPr/>
                    <a:lstStyle/>
                    <a:p>
                      <a:pPr algn="l" fontAlgn="b"/>
                      <a:r>
                        <a:rPr lang="en-US" sz="800" b="1" i="0" u="none" strike="noStrike">
                          <a:latin typeface="Arial"/>
                        </a:rPr>
                        <a:t>Cooking equipment</a:t>
                      </a:r>
                    </a:p>
                  </a:txBody>
                  <a:tcPr marL="9525" marR="9525" marT="9525" marB="0" anchor="b"/>
                </a:tc>
                <a:tc>
                  <a:txBody>
                    <a:bodyPr/>
                    <a:lstStyle/>
                    <a:p>
                      <a:pPr algn="l" fontAlgn="b"/>
                      <a:r>
                        <a:rPr lang="en-US" sz="800" b="1" i="0" u="none" strike="noStrike" dirty="0">
                          <a:latin typeface="Arial"/>
                        </a:rPr>
                        <a:t>Cooks</a:t>
                      </a:r>
                    </a:p>
                  </a:txBody>
                  <a:tcPr marL="9525" marR="9525" marT="9525" marB="0" anchor="b"/>
                </a:tc>
                <a:tc>
                  <a:txBody>
                    <a:bodyPr/>
                    <a:lstStyle/>
                    <a:p>
                      <a:pPr algn="l" fontAlgn="b"/>
                      <a:r>
                        <a:rPr lang="en-US" sz="800" b="1" i="0" u="none" strike="noStrike" dirty="0">
                          <a:latin typeface="Arial"/>
                        </a:rPr>
                        <a:t>4 pm- </a:t>
                      </a:r>
                      <a:r>
                        <a:rPr lang="en-US" sz="800" b="1" i="0" u="none" strike="noStrike" dirty="0" smtClean="0">
                          <a:latin typeface="Arial"/>
                        </a:rPr>
                        <a:t>midnight</a:t>
                      </a:r>
                      <a:r>
                        <a:rPr lang="en-US" sz="800" b="1" i="0" u="none" strike="noStrike" dirty="0">
                          <a:latin typeface="Arial"/>
                        </a:rPr>
                        <a:t>, 7 days a week for a month</a:t>
                      </a:r>
                    </a:p>
                  </a:txBody>
                  <a:tcPr marL="9525" marR="9525" marT="9525" marB="0" anchor="b"/>
                </a:tc>
                <a:tc>
                  <a:txBody>
                    <a:bodyPr/>
                    <a:lstStyle/>
                    <a:p>
                      <a:pPr algn="r" fontAlgn="b"/>
                      <a:r>
                        <a:rPr lang="en-US" sz="800" b="1" i="0" u="none" strike="noStrike">
                          <a:latin typeface="Arial"/>
                        </a:rPr>
                        <a:t>240</a:t>
                      </a:r>
                    </a:p>
                  </a:txBody>
                  <a:tcPr marL="9525" marR="9525" marT="9525" marB="0" anchor="b"/>
                </a:tc>
                <a:tc>
                  <a:txBody>
                    <a:bodyPr/>
                    <a:lstStyle/>
                    <a:p>
                      <a:pPr algn="l" fontAlgn="b"/>
                      <a:r>
                        <a:rPr lang="en-US" sz="800" b="1" i="0" u="none" strike="noStrike" dirty="0">
                          <a:latin typeface="Arial"/>
                        </a:rPr>
                        <a:t>Store owner </a:t>
                      </a:r>
                      <a:r>
                        <a:rPr lang="en-US" sz="800" b="1" i="0" u="none" strike="noStrike" dirty="0" smtClean="0">
                          <a:latin typeface="Arial"/>
                        </a:rPr>
                        <a:t>Antonio</a:t>
                      </a:r>
                      <a:endParaRPr lang="en-US" sz="800" b="1" i="0" u="none" strike="noStrike" dirty="0">
                        <a:latin typeface="Arial"/>
                      </a:endParaRPr>
                    </a:p>
                  </a:txBody>
                  <a:tcPr marL="9525" marR="9525" marT="9525" marB="0" anchor="b"/>
                </a:tc>
                <a:extLst>
                  <a:ext uri="{0D108BD9-81ED-4DB2-BD59-A6C34878D82A}">
                    <a16:rowId xmlns:a16="http://schemas.microsoft.com/office/drawing/2014/main" val="10001"/>
                  </a:ext>
                </a:extLst>
              </a:tr>
              <a:tr h="1005140">
                <a:tc>
                  <a:txBody>
                    <a:bodyPr/>
                    <a:lstStyle/>
                    <a:p>
                      <a:pPr algn="l" fontAlgn="b"/>
                      <a:r>
                        <a:rPr lang="en-US" sz="800" b="1" i="0" u="none" strike="noStrike">
                          <a:latin typeface="Arial"/>
                        </a:rPr>
                        <a:t>Waiting</a:t>
                      </a:r>
                    </a:p>
                  </a:txBody>
                  <a:tcPr marL="9525" marR="9525" marT="9525" marB="0" anchor="b"/>
                </a:tc>
                <a:tc>
                  <a:txBody>
                    <a:bodyPr/>
                    <a:lstStyle/>
                    <a:p>
                      <a:pPr algn="l" fontAlgn="b"/>
                      <a:r>
                        <a:rPr lang="en-US" sz="800" b="1" i="0" u="none" strike="noStrike">
                          <a:latin typeface="Arial"/>
                        </a:rPr>
                        <a:t>Wait time</a:t>
                      </a:r>
                    </a:p>
                  </a:txBody>
                  <a:tcPr marL="9525" marR="9525" marT="9525" marB="0" anchor="b"/>
                </a:tc>
                <a:tc>
                  <a:txBody>
                    <a:bodyPr/>
                    <a:lstStyle/>
                    <a:p>
                      <a:pPr algn="l" fontAlgn="b"/>
                      <a:r>
                        <a:rPr lang="en-US" sz="800" b="1" i="0" u="none" strike="noStrike">
                          <a:latin typeface="Arial"/>
                        </a:rPr>
                        <a:t>Cooked pizzas waiting in packages to be delivered to customer, due to lack of drivers</a:t>
                      </a:r>
                    </a:p>
                  </a:txBody>
                  <a:tcPr marL="9525" marR="9525" marT="9525" marB="0" anchor="b"/>
                </a:tc>
                <a:tc>
                  <a:txBody>
                    <a:bodyPr/>
                    <a:lstStyle/>
                    <a:p>
                      <a:pPr algn="l" fontAlgn="b"/>
                      <a:r>
                        <a:rPr lang="en-US" sz="800" b="1" i="0" u="none" strike="noStrike">
                          <a:latin typeface="Arial"/>
                        </a:rPr>
                        <a:t>Manual</a:t>
                      </a:r>
                    </a:p>
                  </a:txBody>
                  <a:tcPr marL="9525" marR="9525" marT="9525" marB="0" anchor="b"/>
                </a:tc>
                <a:tc>
                  <a:txBody>
                    <a:bodyPr/>
                    <a:lstStyle/>
                    <a:p>
                      <a:pPr algn="l" fontAlgn="b"/>
                      <a:r>
                        <a:rPr lang="en-US" sz="800" b="1" i="0" u="none" strike="noStrike">
                          <a:latin typeface="Arial"/>
                        </a:rPr>
                        <a:t>No</a:t>
                      </a:r>
                    </a:p>
                  </a:txBody>
                  <a:tcPr marL="9525" marR="9525" marT="9525" marB="0" anchor="b"/>
                </a:tc>
                <a:tc>
                  <a:txBody>
                    <a:bodyPr/>
                    <a:lstStyle/>
                    <a:p>
                      <a:pPr algn="l" fontAlgn="b"/>
                      <a:r>
                        <a:rPr lang="en-US" sz="800" b="1" i="0" u="none" strike="noStrike" dirty="0">
                          <a:latin typeface="Arial"/>
                        </a:rPr>
                        <a:t>-------</a:t>
                      </a:r>
                    </a:p>
                  </a:txBody>
                  <a:tcPr marL="9525" marR="9525" marT="9525" marB="0" anchor="b"/>
                </a:tc>
                <a:tc>
                  <a:txBody>
                    <a:bodyPr/>
                    <a:lstStyle/>
                    <a:p>
                      <a:pPr algn="l" fontAlgn="b"/>
                      <a:r>
                        <a:rPr lang="en-US" sz="800" b="1" i="0" u="none" strike="noStrike" dirty="0">
                          <a:latin typeface="Arial"/>
                        </a:rPr>
                        <a:t>Cooks</a:t>
                      </a:r>
                    </a:p>
                  </a:txBody>
                  <a:tcPr marL="9525" marR="9525" marT="9525" marB="0" anchor="b"/>
                </a:tc>
                <a:tc>
                  <a:txBody>
                    <a:bodyPr/>
                    <a:lstStyle/>
                    <a:p>
                      <a:pPr algn="l" fontAlgn="b"/>
                      <a:r>
                        <a:rPr lang="en-US" sz="800" b="1" i="0" u="none" strike="noStrike" dirty="0">
                          <a:latin typeface="Arial"/>
                        </a:rPr>
                        <a:t>4 pm- </a:t>
                      </a:r>
                      <a:r>
                        <a:rPr lang="en-US" sz="800" b="1" i="0" u="none" strike="noStrike" dirty="0" smtClean="0">
                          <a:latin typeface="Arial"/>
                        </a:rPr>
                        <a:t>midnight</a:t>
                      </a:r>
                      <a:r>
                        <a:rPr lang="en-US" sz="800" b="1" i="0" u="none" strike="noStrike" dirty="0">
                          <a:latin typeface="Arial"/>
                        </a:rPr>
                        <a:t>, 7 days a week for a month</a:t>
                      </a:r>
                    </a:p>
                  </a:txBody>
                  <a:tcPr marL="9525" marR="9525" marT="9525" marB="0" anchor="b"/>
                </a:tc>
                <a:tc>
                  <a:txBody>
                    <a:bodyPr/>
                    <a:lstStyle/>
                    <a:p>
                      <a:pPr algn="r" fontAlgn="b"/>
                      <a:r>
                        <a:rPr lang="en-US" sz="800" b="1" i="0" u="none" strike="noStrike">
                          <a:latin typeface="Arial"/>
                        </a:rPr>
                        <a:t>240</a:t>
                      </a:r>
                    </a:p>
                  </a:txBody>
                  <a:tcPr marL="9525" marR="9525" marT="9525" marB="0" anchor="b"/>
                </a:tc>
                <a:tc>
                  <a:txBody>
                    <a:bodyPr/>
                    <a:lstStyle/>
                    <a:p>
                      <a:pPr algn="l" fontAlgn="b"/>
                      <a:r>
                        <a:rPr lang="en-US" sz="800" b="1" i="0" u="none" strike="noStrike" dirty="0">
                          <a:latin typeface="Arial"/>
                        </a:rPr>
                        <a:t>Store owner </a:t>
                      </a:r>
                      <a:r>
                        <a:rPr lang="en-US" sz="800" b="1" i="0" u="none" strike="noStrike" dirty="0" smtClean="0">
                          <a:latin typeface="+mn-lt"/>
                        </a:rPr>
                        <a:t>Antonio</a:t>
                      </a:r>
                      <a:endParaRPr lang="en-US" sz="800" b="1" i="0" u="none" strike="noStrike" dirty="0">
                        <a:latin typeface="Arial"/>
                      </a:endParaRPr>
                    </a:p>
                  </a:txBody>
                  <a:tcPr marL="9525" marR="9525" marT="9525" marB="0" anchor="b"/>
                </a:tc>
                <a:extLst>
                  <a:ext uri="{0D108BD9-81ED-4DB2-BD59-A6C34878D82A}">
                    <a16:rowId xmlns:a16="http://schemas.microsoft.com/office/drawing/2014/main" val="10002"/>
                  </a:ext>
                </a:extLst>
              </a:tr>
              <a:tr h="1005140">
                <a:tc>
                  <a:txBody>
                    <a:bodyPr/>
                    <a:lstStyle/>
                    <a:p>
                      <a:pPr algn="l" fontAlgn="b"/>
                      <a:r>
                        <a:rPr lang="en-US" sz="800" b="1" i="0" u="none" strike="noStrike">
                          <a:latin typeface="Arial"/>
                        </a:rPr>
                        <a:t>Delivery</a:t>
                      </a:r>
                    </a:p>
                  </a:txBody>
                  <a:tcPr marL="9525" marR="9525" marT="9525" marB="0" anchor="b"/>
                </a:tc>
                <a:tc>
                  <a:txBody>
                    <a:bodyPr/>
                    <a:lstStyle/>
                    <a:p>
                      <a:pPr algn="l" fontAlgn="b"/>
                      <a:r>
                        <a:rPr lang="en-US" sz="800" b="1" i="0" u="none" strike="noStrike">
                          <a:latin typeface="Arial"/>
                        </a:rPr>
                        <a:t>Travel time</a:t>
                      </a:r>
                    </a:p>
                  </a:txBody>
                  <a:tcPr marL="9525" marR="9525" marT="9525" marB="0" anchor="b"/>
                </a:tc>
                <a:tc>
                  <a:txBody>
                    <a:bodyPr/>
                    <a:lstStyle/>
                    <a:p>
                      <a:pPr algn="l" fontAlgn="b"/>
                      <a:r>
                        <a:rPr lang="en-US" sz="800" b="1" i="0" u="none" strike="noStrike" dirty="0">
                          <a:latin typeface="Arial"/>
                        </a:rPr>
                        <a:t>Time elapsed between putting the packaged pizza into car and handing </a:t>
                      </a:r>
                      <a:r>
                        <a:rPr lang="en-US" sz="800" b="1" i="0" u="none" strike="noStrike" dirty="0" smtClean="0">
                          <a:latin typeface="Arial"/>
                        </a:rPr>
                        <a:t>it</a:t>
                      </a:r>
                      <a:r>
                        <a:rPr lang="en-US" sz="800" b="1" i="0" u="none" strike="noStrike" baseline="0" dirty="0" smtClean="0">
                          <a:latin typeface="Arial"/>
                        </a:rPr>
                        <a:t> </a:t>
                      </a:r>
                      <a:r>
                        <a:rPr lang="en-US" sz="800" b="1" i="0" u="none" strike="noStrike" dirty="0" smtClean="0">
                          <a:latin typeface="Arial"/>
                        </a:rPr>
                        <a:t>to </a:t>
                      </a:r>
                      <a:r>
                        <a:rPr lang="en-US" sz="800" b="1" i="0" u="none" strike="noStrike" dirty="0">
                          <a:latin typeface="Arial"/>
                        </a:rPr>
                        <a:t>customer</a:t>
                      </a:r>
                    </a:p>
                  </a:txBody>
                  <a:tcPr marL="9525" marR="9525" marT="9525" marB="0" anchor="b"/>
                </a:tc>
                <a:tc>
                  <a:txBody>
                    <a:bodyPr/>
                    <a:lstStyle/>
                    <a:p>
                      <a:pPr algn="l" fontAlgn="b"/>
                      <a:r>
                        <a:rPr lang="en-US" sz="800" b="1" i="0" u="none" strike="noStrike">
                          <a:latin typeface="Arial"/>
                        </a:rPr>
                        <a:t>Manual</a:t>
                      </a:r>
                    </a:p>
                  </a:txBody>
                  <a:tcPr marL="9525" marR="9525" marT="9525" marB="0" anchor="b"/>
                </a:tc>
                <a:tc>
                  <a:txBody>
                    <a:bodyPr/>
                    <a:lstStyle/>
                    <a:p>
                      <a:pPr algn="l" fontAlgn="b"/>
                      <a:r>
                        <a:rPr lang="en-US" sz="800" b="1" i="0" u="none" strike="noStrike">
                          <a:latin typeface="Arial"/>
                        </a:rPr>
                        <a:t>No</a:t>
                      </a:r>
                    </a:p>
                  </a:txBody>
                  <a:tcPr marL="9525" marR="9525" marT="9525" marB="0" anchor="b"/>
                </a:tc>
                <a:tc>
                  <a:txBody>
                    <a:bodyPr/>
                    <a:lstStyle/>
                    <a:p>
                      <a:pPr algn="l" fontAlgn="b"/>
                      <a:r>
                        <a:rPr lang="en-US" sz="800" b="1" i="0" u="none" strike="noStrike">
                          <a:latin typeface="Arial"/>
                        </a:rPr>
                        <a:t>-------</a:t>
                      </a:r>
                    </a:p>
                  </a:txBody>
                  <a:tcPr marL="9525" marR="9525" marT="9525" marB="0" anchor="b"/>
                </a:tc>
                <a:tc>
                  <a:txBody>
                    <a:bodyPr/>
                    <a:lstStyle/>
                    <a:p>
                      <a:pPr algn="l" fontAlgn="b"/>
                      <a:r>
                        <a:rPr lang="en-US" sz="800" b="1" i="0" u="none" strike="noStrike">
                          <a:latin typeface="Arial"/>
                        </a:rPr>
                        <a:t>Drivers</a:t>
                      </a:r>
                    </a:p>
                  </a:txBody>
                  <a:tcPr marL="9525" marR="9525" marT="9525" marB="0" anchor="b"/>
                </a:tc>
                <a:tc>
                  <a:txBody>
                    <a:bodyPr/>
                    <a:lstStyle/>
                    <a:p>
                      <a:pPr algn="l" fontAlgn="b"/>
                      <a:r>
                        <a:rPr lang="en-US" sz="800" b="1" i="0" u="none" strike="noStrike" dirty="0">
                          <a:latin typeface="Arial"/>
                        </a:rPr>
                        <a:t>4 pm- </a:t>
                      </a:r>
                      <a:r>
                        <a:rPr lang="en-US" sz="800" b="1" i="0" u="none" strike="noStrike" dirty="0" smtClean="0">
                          <a:latin typeface="Arial"/>
                        </a:rPr>
                        <a:t>midnight</a:t>
                      </a:r>
                      <a:r>
                        <a:rPr lang="en-US" sz="800" b="1" i="0" u="none" strike="noStrike" dirty="0">
                          <a:latin typeface="Arial"/>
                        </a:rPr>
                        <a:t>, 7 days a week for a month</a:t>
                      </a:r>
                    </a:p>
                  </a:txBody>
                  <a:tcPr marL="9525" marR="9525" marT="9525" marB="0" anchor="b"/>
                </a:tc>
                <a:tc>
                  <a:txBody>
                    <a:bodyPr/>
                    <a:lstStyle/>
                    <a:p>
                      <a:pPr algn="r" fontAlgn="b"/>
                      <a:r>
                        <a:rPr lang="en-US" sz="800" b="1" i="0" u="none" strike="noStrike" smtClean="0">
                          <a:latin typeface="Arial"/>
                        </a:rPr>
                        <a:t>240</a:t>
                      </a:r>
                      <a:endParaRPr lang="en-US" sz="800" b="1" i="0" u="none" strike="noStrike">
                        <a:latin typeface="Arial"/>
                      </a:endParaRPr>
                    </a:p>
                  </a:txBody>
                  <a:tcPr marL="9525" marR="9525" marT="9525" marB="0" anchor="b"/>
                </a:tc>
                <a:tc>
                  <a:txBody>
                    <a:bodyPr/>
                    <a:lstStyle/>
                    <a:p>
                      <a:pPr algn="l" fontAlgn="b"/>
                      <a:r>
                        <a:rPr lang="en-US" sz="800" b="1" i="0" u="none" strike="noStrike" dirty="0" smtClean="0">
                          <a:latin typeface="Arial"/>
                        </a:rPr>
                        <a:t>Store owner </a:t>
                      </a:r>
                      <a:r>
                        <a:rPr lang="en-US" sz="800" b="1" i="0" u="none" strike="noStrike" dirty="0" smtClean="0">
                          <a:latin typeface="+mn-lt"/>
                        </a:rPr>
                        <a:t>Antonio</a:t>
                      </a:r>
                      <a:endParaRPr lang="en-US" sz="800" b="1" i="0" u="none" strike="noStrike" dirty="0">
                        <a:latin typeface="Arial"/>
                      </a:endParaRPr>
                    </a:p>
                  </a:txBody>
                  <a:tcPr marL="9525" marR="9525" marT="9525" marB="0" anchor="b"/>
                </a:tc>
                <a:extLst>
                  <a:ext uri="{0D108BD9-81ED-4DB2-BD59-A6C34878D82A}">
                    <a16:rowId xmlns:a16="http://schemas.microsoft.com/office/drawing/2014/main" val="10003"/>
                  </a:ext>
                </a:extLst>
              </a:tr>
              <a:tr h="631858">
                <a:tc>
                  <a:txBody>
                    <a:bodyPr/>
                    <a:lstStyle/>
                    <a:p>
                      <a:pPr algn="l" fontAlgn="b"/>
                      <a:r>
                        <a:rPr lang="en-US" sz="800" b="1" i="0" u="none" strike="noStrike" dirty="0" smtClean="0">
                          <a:latin typeface="Arial"/>
                        </a:rPr>
                        <a:t>Distance</a:t>
                      </a:r>
                      <a:r>
                        <a:rPr lang="en-US" sz="800" b="1" i="0" u="none" strike="noStrike" baseline="0" dirty="0" smtClean="0">
                          <a:latin typeface="Arial"/>
                        </a:rPr>
                        <a:t> </a:t>
                      </a:r>
                      <a:endParaRPr lang="en-US" sz="800" b="1" i="0" u="none" strike="noStrike" dirty="0">
                        <a:latin typeface="Arial"/>
                      </a:endParaRPr>
                    </a:p>
                  </a:txBody>
                  <a:tcPr marL="9525" marR="9525" marT="9525" marB="0" anchor="b"/>
                </a:tc>
                <a:tc>
                  <a:txBody>
                    <a:bodyPr/>
                    <a:lstStyle/>
                    <a:p>
                      <a:pPr algn="l" fontAlgn="b"/>
                      <a:r>
                        <a:rPr lang="en-US" sz="800" b="1" i="0" u="none" strike="noStrike">
                          <a:latin typeface="Arial"/>
                        </a:rPr>
                        <a:t>Miles</a:t>
                      </a:r>
                    </a:p>
                  </a:txBody>
                  <a:tcPr marL="9525" marR="9525" marT="9525" marB="0" anchor="b"/>
                </a:tc>
                <a:tc>
                  <a:txBody>
                    <a:bodyPr/>
                    <a:lstStyle/>
                    <a:p>
                      <a:pPr algn="l" fontAlgn="b"/>
                      <a:r>
                        <a:rPr lang="en-US" sz="800" b="1" i="0" u="none" strike="noStrike" dirty="0">
                          <a:latin typeface="Arial"/>
                        </a:rPr>
                        <a:t>Miles covered from </a:t>
                      </a:r>
                      <a:r>
                        <a:rPr lang="en-US" sz="800" b="1" i="0" u="none" strike="noStrike" dirty="0" smtClean="0">
                          <a:latin typeface="Arial"/>
                        </a:rPr>
                        <a:t>pizza</a:t>
                      </a:r>
                      <a:r>
                        <a:rPr lang="en-US" sz="800" b="1" i="0" u="none" strike="noStrike" baseline="0" dirty="0" smtClean="0">
                          <a:latin typeface="Arial"/>
                        </a:rPr>
                        <a:t> shop to customer home/business</a:t>
                      </a:r>
                      <a:endParaRPr lang="en-US" sz="800" b="1" i="0" u="none" strike="noStrike" dirty="0">
                        <a:latin typeface="Arial"/>
                      </a:endParaRPr>
                    </a:p>
                  </a:txBody>
                  <a:tcPr marL="9525" marR="9525" marT="9525" marB="0" anchor="b"/>
                </a:tc>
                <a:tc>
                  <a:txBody>
                    <a:bodyPr/>
                    <a:lstStyle/>
                    <a:p>
                      <a:pPr algn="l" fontAlgn="b"/>
                      <a:r>
                        <a:rPr lang="en-US" sz="800" b="1" i="0" u="none" strike="noStrike">
                          <a:latin typeface="Arial"/>
                        </a:rPr>
                        <a:t>Car dashboard</a:t>
                      </a:r>
                    </a:p>
                  </a:txBody>
                  <a:tcPr marL="9525" marR="9525" marT="9525" marB="0" anchor="b"/>
                </a:tc>
                <a:tc>
                  <a:txBody>
                    <a:bodyPr/>
                    <a:lstStyle/>
                    <a:p>
                      <a:pPr algn="l" fontAlgn="b"/>
                      <a:r>
                        <a:rPr lang="en-US" sz="800" b="1" i="0" u="none" strike="noStrike">
                          <a:latin typeface="Arial"/>
                        </a:rPr>
                        <a:t>Yes</a:t>
                      </a:r>
                    </a:p>
                  </a:txBody>
                  <a:tcPr marL="9525" marR="9525" marT="9525" marB="0" anchor="b"/>
                </a:tc>
                <a:tc>
                  <a:txBody>
                    <a:bodyPr/>
                    <a:lstStyle/>
                    <a:p>
                      <a:pPr algn="l" fontAlgn="b"/>
                      <a:r>
                        <a:rPr lang="en-US" sz="800" b="1" i="0" u="none" strike="noStrike">
                          <a:latin typeface="Arial"/>
                        </a:rPr>
                        <a:t>-------</a:t>
                      </a:r>
                    </a:p>
                  </a:txBody>
                  <a:tcPr marL="9525" marR="9525" marT="9525" marB="0" anchor="b"/>
                </a:tc>
                <a:tc>
                  <a:txBody>
                    <a:bodyPr/>
                    <a:lstStyle/>
                    <a:p>
                      <a:pPr algn="l" fontAlgn="b"/>
                      <a:r>
                        <a:rPr lang="en-US" sz="800" b="1" i="0" u="none" strike="noStrike">
                          <a:latin typeface="Arial"/>
                        </a:rPr>
                        <a:t>Drivers</a:t>
                      </a:r>
                    </a:p>
                  </a:txBody>
                  <a:tcPr marL="9525" marR="9525" marT="9525" marB="0" anchor="b"/>
                </a:tc>
                <a:tc>
                  <a:txBody>
                    <a:bodyPr/>
                    <a:lstStyle/>
                    <a:p>
                      <a:pPr algn="l" fontAlgn="b"/>
                      <a:r>
                        <a:rPr lang="en-US" sz="800" b="1" i="0" u="none" strike="noStrike" dirty="0">
                          <a:latin typeface="Arial"/>
                        </a:rPr>
                        <a:t>4 pm- </a:t>
                      </a:r>
                      <a:r>
                        <a:rPr lang="en-US" sz="800" b="1" i="0" u="none" strike="noStrike" dirty="0" smtClean="0">
                          <a:latin typeface="Arial"/>
                        </a:rPr>
                        <a:t>midnight</a:t>
                      </a:r>
                      <a:r>
                        <a:rPr lang="en-US" sz="800" b="1" i="0" u="none" strike="noStrike" dirty="0">
                          <a:latin typeface="Arial"/>
                        </a:rPr>
                        <a:t>, 7 days a week for a month</a:t>
                      </a:r>
                    </a:p>
                  </a:txBody>
                  <a:tcPr marL="9525" marR="9525" marT="9525" marB="0" anchor="b"/>
                </a:tc>
                <a:tc>
                  <a:txBody>
                    <a:bodyPr/>
                    <a:lstStyle/>
                    <a:p>
                      <a:pPr algn="r" fontAlgn="b"/>
                      <a:r>
                        <a:rPr lang="en-US" sz="800" b="1" i="0" u="none" strike="noStrike">
                          <a:latin typeface="Arial"/>
                        </a:rPr>
                        <a:t>240</a:t>
                      </a:r>
                    </a:p>
                  </a:txBody>
                  <a:tcPr marL="9525" marR="9525" marT="9525" marB="0" anchor="b"/>
                </a:tc>
                <a:tc>
                  <a:txBody>
                    <a:bodyPr/>
                    <a:lstStyle/>
                    <a:p>
                      <a:pPr algn="l" fontAlgn="b"/>
                      <a:r>
                        <a:rPr lang="en-US" sz="800" b="1" i="0" u="none" strike="noStrike" dirty="0">
                          <a:latin typeface="Arial"/>
                        </a:rPr>
                        <a:t>Store owner </a:t>
                      </a:r>
                      <a:r>
                        <a:rPr lang="en-US" sz="800" b="1" i="0" u="none" strike="noStrike" dirty="0" smtClean="0">
                          <a:latin typeface="+mn-lt"/>
                        </a:rPr>
                        <a:t>Antonio</a:t>
                      </a:r>
                      <a:endParaRPr lang="en-US" sz="800" b="1" i="0" u="none" strike="noStrike" dirty="0">
                        <a:latin typeface="Arial"/>
                      </a:endParaRPr>
                    </a:p>
                  </a:txBody>
                  <a:tcPr marL="9525" marR="9525" marT="9525" marB="0" anchor="b"/>
                </a:tc>
                <a:extLst>
                  <a:ext uri="{0D108BD9-81ED-4DB2-BD59-A6C34878D82A}">
                    <a16:rowId xmlns:a16="http://schemas.microsoft.com/office/drawing/2014/main" val="10004"/>
                  </a:ext>
                </a:extLst>
              </a:tr>
            </a:tbl>
          </a:graphicData>
        </a:graphic>
      </p:graphicFrame>
      <p:sp>
        <p:nvSpPr>
          <p:cNvPr id="7" name="TextBox 6"/>
          <p:cNvSpPr txBox="1"/>
          <p:nvPr/>
        </p:nvSpPr>
        <p:spPr>
          <a:xfrm>
            <a:off x="3048000" y="2286000"/>
            <a:ext cx="4495800" cy="400110"/>
          </a:xfrm>
          <a:prstGeom prst="rect">
            <a:avLst/>
          </a:prstGeom>
          <a:noFill/>
        </p:spPr>
        <p:txBody>
          <a:bodyPr wrap="square" rtlCol="0">
            <a:spAutoFit/>
          </a:bodyPr>
          <a:lstStyle/>
          <a:p>
            <a:r>
              <a:rPr lang="en-US" sz="1000" dirty="0" smtClean="0"/>
              <a:t>Project name- Pete's Pizza</a:t>
            </a:r>
          </a:p>
          <a:p>
            <a:r>
              <a:rPr lang="en-US" sz="1000" dirty="0" smtClean="0"/>
              <a:t>Process output (y)- Total order time</a:t>
            </a:r>
            <a:endParaRPr lang="en-US" sz="1000" dirty="0"/>
          </a:p>
        </p:txBody>
      </p:sp>
    </p:spTree>
    <p:extLst>
      <p:ext uri="{BB962C8B-B14F-4D97-AF65-F5344CB8AC3E}">
        <p14:creationId xmlns:p14="http://schemas.microsoft.com/office/powerpoint/2010/main" val="3988730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Before Pete offered the promotion he knew he needed to collect data from his drivers to verify the </a:t>
            </a:r>
            <a:r>
              <a:rPr lang="en-US" b="1" u="sng" dirty="0"/>
              <a:t>delivery promise of 29 minutes or less</a:t>
            </a:r>
            <a:r>
              <a:rPr lang="en-US" dirty="0"/>
              <a:t>.  </a:t>
            </a:r>
          </a:p>
          <a:p>
            <a:pPr marL="457200" indent="-457200">
              <a:buFont typeface="Arial" panose="020B0604020202020204" pitchFamily="34" charset="0"/>
              <a:buChar char="•"/>
            </a:pPr>
            <a:r>
              <a:rPr lang="en-US" dirty="0"/>
              <a:t>Pete decided to check deliveries over a full month by taking a random sample.</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0"/>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1984546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During each hour of business, he randomly selected a phoned-in order and carefully measured preparation time and the time the completed order had to wait for an available delivery person. Pete would then go on the delivery to accurately measure the delivery time.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At the end of the month, Pete had collected </a:t>
            </a:r>
            <a:r>
              <a:rPr lang="en-US" b="1" u="sng" dirty="0"/>
              <a:t>240 samples</a:t>
            </a:r>
            <a:r>
              <a:rPr lang="en-US" dirty="0"/>
              <a:t>.</a:t>
            </a:r>
          </a:p>
          <a:p>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0"/>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1191268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Measure Phase – Data Collection Reflection</a:t>
            </a:r>
            <a:endParaRPr lang="en-US" sz="3200" dirty="0"/>
          </a:p>
        </p:txBody>
      </p:sp>
      <p:sp>
        <p:nvSpPr>
          <p:cNvPr id="4" name="Content Placeholder 2"/>
          <p:cNvSpPr>
            <a:spLocks noGrp="1"/>
          </p:cNvSpPr>
          <p:nvPr>
            <p:ph idx="4294967295"/>
          </p:nvPr>
        </p:nvSpPr>
        <p:spPr>
          <a:xfrm>
            <a:off x="309045" y="1278321"/>
            <a:ext cx="4301361" cy="5078030"/>
          </a:xfrm>
          <a:prstGeom prst="rect">
            <a:avLst/>
          </a:prstGeom>
        </p:spPr>
        <p:txBody>
          <a:bodyPr/>
          <a:lstStyle/>
          <a:p>
            <a:pPr marL="457200" indent="-457200">
              <a:buFont typeface="Arial" panose="020B0604020202020204" pitchFamily="34" charset="0"/>
              <a:buChar char="•"/>
            </a:pPr>
            <a:r>
              <a:rPr lang="en-US" dirty="0" smtClean="0">
                <a:solidFill>
                  <a:schemeClr val="tx1"/>
                </a:solidFill>
              </a:rPr>
              <a:t>Reflection: Is Pete’s data </a:t>
            </a:r>
            <a:r>
              <a:rPr lang="en-US" dirty="0">
                <a:solidFill>
                  <a:schemeClr val="tx1"/>
                </a:solidFill>
              </a:rPr>
              <a:t>collection </a:t>
            </a:r>
            <a:r>
              <a:rPr lang="en-US" dirty="0" smtClean="0">
                <a:solidFill>
                  <a:schemeClr val="tx1"/>
                </a:solidFill>
              </a:rPr>
              <a:t>plan capable </a:t>
            </a:r>
            <a:r>
              <a:rPr lang="en-US" dirty="0">
                <a:solidFill>
                  <a:schemeClr val="tx1"/>
                </a:solidFill>
              </a:rPr>
              <a:t>of providing valid and reliable values with an acceptable degree of </a:t>
            </a:r>
            <a:r>
              <a:rPr lang="en-US" dirty="0" smtClean="0">
                <a:solidFill>
                  <a:schemeClr val="tx1"/>
                </a:solidFill>
              </a:rPr>
              <a:t>error?</a:t>
            </a:r>
          </a:p>
          <a:p>
            <a:pPr marL="457200" indent="-457200">
              <a:buFont typeface="Arial" panose="020B0604020202020204" pitchFamily="34" charset="0"/>
              <a:buChar char="•"/>
            </a:pPr>
            <a:r>
              <a:rPr lang="en-US" dirty="0" smtClean="0">
                <a:solidFill>
                  <a:schemeClr val="tx1"/>
                </a:solidFill>
              </a:rPr>
              <a:t>What </a:t>
            </a:r>
            <a:r>
              <a:rPr lang="en-US" dirty="0">
                <a:solidFill>
                  <a:schemeClr val="tx1"/>
                </a:solidFill>
              </a:rPr>
              <a:t>would you change?</a:t>
            </a:r>
          </a:p>
          <a:p>
            <a:pPr marL="457200" indent="-457200">
              <a:buFont typeface="Arial" panose="020B0604020202020204" pitchFamily="34" charset="0"/>
              <a:buChar char="•"/>
            </a:pPr>
            <a:endParaRPr lang="en-US" dirty="0">
              <a:solidFill>
                <a:schemeClr val="tx1"/>
              </a:solidFill>
            </a:endParaRPr>
          </a:p>
        </p:txBody>
      </p:sp>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2430" y="2161635"/>
            <a:ext cx="4205150" cy="280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832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Measure Phase – Baseline Performance</a:t>
            </a:r>
            <a:endParaRPr lang="en-US" sz="3600"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Understand the baseline performance of the process</a:t>
            </a:r>
          </a:p>
          <a:p>
            <a:pPr lvl="1"/>
            <a:r>
              <a:rPr lang="en-US" dirty="0" smtClean="0"/>
              <a:t>Quantifies </a:t>
            </a:r>
            <a:r>
              <a:rPr lang="en-US" dirty="0"/>
              <a:t>the gap between current performance and 	    required performance</a:t>
            </a:r>
          </a:p>
          <a:p>
            <a:pPr lvl="1"/>
            <a:r>
              <a:rPr lang="en-US" dirty="0" smtClean="0"/>
              <a:t>To </a:t>
            </a:r>
            <a:r>
              <a:rPr lang="en-US" dirty="0"/>
              <a:t>generate a baseline performance of the process, 	    start with output measurements (defects for 	  	 	 	    customers) and then push upstream to inputs</a:t>
            </a:r>
          </a:p>
          <a:p>
            <a:endParaRPr lang="en-US" dirty="0"/>
          </a:p>
          <a:p>
            <a:endParaRPr lang="en-US" dirty="0"/>
          </a:p>
        </p:txBody>
      </p:sp>
    </p:spTree>
    <p:extLst>
      <p:ext uri="{BB962C8B-B14F-4D97-AF65-F5344CB8AC3E}">
        <p14:creationId xmlns:p14="http://schemas.microsoft.com/office/powerpoint/2010/main" val="2614519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Baseline Example</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90" y="1316725"/>
            <a:ext cx="7777013" cy="518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0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Define Phase – Tools Applied</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Voice of the Customer</a:t>
            </a:r>
          </a:p>
          <a:p>
            <a:pPr lvl="1"/>
            <a:r>
              <a:rPr lang="en-US" dirty="0"/>
              <a:t>	- Surveys</a:t>
            </a:r>
          </a:p>
          <a:p>
            <a:pPr lvl="1"/>
            <a:r>
              <a:rPr lang="en-US" dirty="0"/>
              <a:t>	- Affinity Diagram</a:t>
            </a:r>
          </a:p>
          <a:p>
            <a:pPr lvl="1"/>
            <a:r>
              <a:rPr lang="en-US" dirty="0"/>
              <a:t>	- Kano Model</a:t>
            </a:r>
          </a:p>
          <a:p>
            <a:pPr lvl="1"/>
            <a:r>
              <a:rPr lang="en-US" dirty="0"/>
              <a:t>	- Critical to Quality Tree</a:t>
            </a:r>
          </a:p>
          <a:p>
            <a:pPr marL="457200" indent="-457200">
              <a:buFont typeface="Arial" panose="020B0604020202020204" pitchFamily="34" charset="0"/>
              <a:buChar char="•"/>
            </a:pPr>
            <a:r>
              <a:rPr lang="en-US" dirty="0"/>
              <a:t>Understand the Process (Go to </a:t>
            </a:r>
            <a:r>
              <a:rPr lang="en-US" i="1" dirty="0" err="1"/>
              <a:t>gemba</a:t>
            </a:r>
            <a:r>
              <a:rPr lang="en-US" dirty="0"/>
              <a:t>!)</a:t>
            </a:r>
          </a:p>
          <a:p>
            <a:pPr lvl="1"/>
            <a:r>
              <a:rPr lang="en-US" dirty="0"/>
              <a:t>	- SIPOC</a:t>
            </a:r>
          </a:p>
          <a:p>
            <a:pPr lvl="1"/>
            <a:r>
              <a:rPr lang="en-US" dirty="0"/>
              <a:t>	- Process Map</a:t>
            </a:r>
          </a:p>
          <a:p>
            <a:pPr lvl="1"/>
            <a:r>
              <a:rPr lang="en-US" dirty="0"/>
              <a:t>	- Value Stream Map</a:t>
            </a:r>
          </a:p>
          <a:p>
            <a:endParaRPr lang="en-US" dirty="0"/>
          </a:p>
        </p:txBody>
      </p:sp>
    </p:spTree>
    <p:extLst>
      <p:ext uri="{BB962C8B-B14F-4D97-AF65-F5344CB8AC3E}">
        <p14:creationId xmlns:p14="http://schemas.microsoft.com/office/powerpoint/2010/main" val="1432959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Baseline Example</a:t>
            </a:r>
            <a:endParaRPr lang="en-US" dirty="0"/>
          </a:p>
        </p:txBody>
      </p:sp>
      <p:sp>
        <p:nvSpPr>
          <p:cNvPr id="4" name="Rectangle 2911"/>
          <p:cNvSpPr>
            <a:spLocks noGrp="1" noChangeArrowheads="1"/>
          </p:cNvSpPr>
          <p:nvPr>
            <p:ph idx="4294967295"/>
          </p:nvPr>
        </p:nvSpPr>
        <p:spPr bwMode="auto">
          <a:xfrm>
            <a:off x="819520" y="1278320"/>
            <a:ext cx="8229600" cy="4525963"/>
          </a:xfrm>
          <a:prstGeom prst="rect">
            <a:avLst/>
          </a:prstGeom>
          <a:noFill/>
          <a:ln w="9525">
            <a:noFill/>
            <a:miter lim="800000"/>
            <a:headEnd/>
            <a:tailEnd/>
          </a:ln>
          <a:effectLst/>
        </p:spPr>
        <p:txBody>
          <a:bodyPr/>
          <a:lstStyle/>
          <a:p>
            <a:pPr>
              <a:spcBef>
                <a:spcPct val="20000"/>
              </a:spcBef>
            </a:pPr>
            <a:r>
              <a:rPr lang="en-US" sz="2800" dirty="0">
                <a:solidFill>
                  <a:schemeClr val="tx1"/>
                </a:solidFill>
              </a:rPr>
              <a:t>Open Excel file </a:t>
            </a:r>
            <a:r>
              <a:rPr lang="en-US" sz="2800" u="sng" dirty="0" smtClean="0">
                <a:solidFill>
                  <a:schemeClr val="tx1"/>
                </a:solidFill>
              </a:rPr>
              <a:t>Data for </a:t>
            </a:r>
            <a:r>
              <a:rPr lang="en-US" sz="2800" u="sng" dirty="0" err="1" smtClean="0">
                <a:solidFill>
                  <a:schemeClr val="tx1"/>
                </a:solidFill>
              </a:rPr>
              <a:t>Petes</a:t>
            </a:r>
            <a:r>
              <a:rPr lang="en-US" sz="2800" u="sng" dirty="0" smtClean="0">
                <a:solidFill>
                  <a:schemeClr val="tx1"/>
                </a:solidFill>
              </a:rPr>
              <a:t> Pizzeria.xls</a:t>
            </a:r>
            <a:r>
              <a:rPr lang="en-US" sz="3200" u="sng" dirty="0" smtClean="0">
                <a:solidFill>
                  <a:schemeClr val="tx1"/>
                </a:solidFill>
              </a:rPr>
              <a:t>  </a:t>
            </a:r>
            <a:endParaRPr lang="en-US" sz="3200" u="sng" dirty="0">
              <a:solidFill>
                <a:schemeClr val="tx1"/>
              </a:solidFill>
            </a:endParaRPr>
          </a:p>
          <a:p>
            <a:pPr>
              <a:spcBef>
                <a:spcPct val="20000"/>
              </a:spcBef>
            </a:pPr>
            <a:endParaRPr lang="en-US" sz="3200" dirty="0">
              <a:solidFill>
                <a:schemeClr val="tx1"/>
              </a:solidFill>
            </a:endParaRPr>
          </a:p>
          <a:p>
            <a:pPr>
              <a:spcBef>
                <a:spcPct val="20000"/>
              </a:spcBef>
            </a:pPr>
            <a:endParaRPr lang="en-US" sz="3200" dirty="0">
              <a:solidFill>
                <a:schemeClr val="tx1"/>
              </a:solidFill>
            </a:endParaRPr>
          </a:p>
          <a:p>
            <a:pPr>
              <a:spcBef>
                <a:spcPct val="20000"/>
              </a:spcBef>
            </a:pPr>
            <a:endParaRPr lang="en-US" sz="3200" dirty="0">
              <a:solidFill>
                <a:schemeClr val="tx1"/>
              </a:solidFill>
            </a:endParaRPr>
          </a:p>
          <a:p>
            <a:pPr>
              <a:spcBef>
                <a:spcPct val="20000"/>
              </a:spcBef>
            </a:pPr>
            <a:endParaRPr lang="en-US" sz="3200" dirty="0">
              <a:solidFill>
                <a:schemeClr val="tx1"/>
              </a:solidFill>
            </a:endParaRPr>
          </a:p>
          <a:p>
            <a:pPr>
              <a:spcBef>
                <a:spcPct val="20000"/>
              </a:spcBef>
            </a:pPr>
            <a:endParaRPr lang="en-US" sz="3200" dirty="0">
              <a:solidFill>
                <a:schemeClr val="tx1"/>
              </a:solidFill>
            </a:endParaRPr>
          </a:p>
          <a:p>
            <a:pPr>
              <a:spcBef>
                <a:spcPct val="20000"/>
              </a:spcBef>
            </a:pPr>
            <a:endParaRPr lang="en-US" sz="3200" dirty="0">
              <a:solidFill>
                <a:schemeClr val="tx1"/>
              </a:solidFill>
            </a:endParaRPr>
          </a:p>
        </p:txBody>
      </p:sp>
      <p:pic>
        <p:nvPicPr>
          <p:cNvPr id="5" name="Picture 2909"/>
          <p:cNvPicPr>
            <a:picLocks noChangeAspect="1" noChangeArrowheads="1"/>
          </p:cNvPicPr>
          <p:nvPr/>
        </p:nvPicPr>
        <p:blipFill rotWithShape="1">
          <a:blip r:embed="rId2" cstate="print"/>
          <a:srcRect r="55499" b="72701"/>
          <a:stretch/>
        </p:blipFill>
        <p:spPr bwMode="auto">
          <a:xfrm>
            <a:off x="1038740" y="2353660"/>
            <a:ext cx="7086600" cy="372036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152400" y="1278320"/>
            <a:ext cx="685800" cy="894359"/>
          </a:xfrm>
          <a:prstGeom prst="rect">
            <a:avLst/>
          </a:prstGeom>
          <a:noFill/>
          <a:ln w="9525">
            <a:noFill/>
            <a:miter lim="800000"/>
            <a:headEnd/>
            <a:tailEnd/>
          </a:ln>
        </p:spPr>
      </p:pic>
    </p:spTree>
    <p:extLst>
      <p:ext uri="{BB962C8B-B14F-4D97-AF65-F5344CB8AC3E}">
        <p14:creationId xmlns:p14="http://schemas.microsoft.com/office/powerpoint/2010/main" val="2549216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Baseline Example</a:t>
            </a:r>
            <a:endParaRPr lang="en-US" dirty="0"/>
          </a:p>
        </p:txBody>
      </p:sp>
      <p:sp>
        <p:nvSpPr>
          <p:cNvPr id="4" name="Rectangle 3"/>
          <p:cNvSpPr>
            <a:spLocks noGrp="1" noChangeArrowheads="1"/>
          </p:cNvSpPr>
          <p:nvPr>
            <p:ph idx="4294967295"/>
          </p:nvPr>
        </p:nvSpPr>
        <p:spPr>
          <a:xfrm>
            <a:off x="903800" y="1381280"/>
            <a:ext cx="8229600" cy="4525963"/>
          </a:xfrm>
          <a:prstGeom prst="rect">
            <a:avLst/>
          </a:prstGeom>
        </p:spPr>
        <p:txBody>
          <a:bodyPr/>
          <a:lstStyle/>
          <a:p>
            <a:r>
              <a:rPr lang="en-US" i="1" dirty="0">
                <a:solidFill>
                  <a:schemeClr val="tx1"/>
                </a:solidFill>
              </a:rPr>
              <a:t>Calculate total time to deliver pizza.</a:t>
            </a:r>
          </a:p>
          <a:p>
            <a:pPr marL="342900" lvl="1" indent="-342900">
              <a:buFont typeface="Arial" panose="020B0604020202020204" pitchFamily="34" charset="0"/>
              <a:buChar char="•"/>
            </a:pPr>
            <a:r>
              <a:rPr lang="en-US" dirty="0">
                <a:solidFill>
                  <a:schemeClr val="tx1"/>
                </a:solidFill>
              </a:rPr>
              <a:t>Mean:			________</a:t>
            </a:r>
          </a:p>
          <a:p>
            <a:pPr marL="342900" lvl="1" indent="-342900">
              <a:buFont typeface="Arial" panose="020B0604020202020204" pitchFamily="34" charset="0"/>
              <a:buChar char="•"/>
            </a:pPr>
            <a:r>
              <a:rPr lang="en-US" dirty="0">
                <a:solidFill>
                  <a:schemeClr val="tx1"/>
                </a:solidFill>
              </a:rPr>
              <a:t>Std Deviation:	</a:t>
            </a:r>
            <a:r>
              <a:rPr lang="en-US" dirty="0" smtClean="0">
                <a:solidFill>
                  <a:schemeClr val="tx1"/>
                </a:solidFill>
              </a:rPr>
              <a:t>________</a:t>
            </a:r>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5240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3178584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Variation</a:t>
            </a:r>
            <a:endParaRPr lang="en-US" dirty="0"/>
          </a:p>
        </p:txBody>
      </p:sp>
      <p:grpSp>
        <p:nvGrpSpPr>
          <p:cNvPr id="4" name="Group 13"/>
          <p:cNvGrpSpPr>
            <a:grpSpLocks/>
          </p:cNvGrpSpPr>
          <p:nvPr/>
        </p:nvGrpSpPr>
        <p:grpSpPr bwMode="auto">
          <a:xfrm>
            <a:off x="914400" y="1181469"/>
            <a:ext cx="7772400" cy="5257800"/>
            <a:chOff x="576" y="1008"/>
            <a:chExt cx="4896" cy="3312"/>
          </a:xfrm>
        </p:grpSpPr>
        <p:grpSp>
          <p:nvGrpSpPr>
            <p:cNvPr id="5" name="Group 14"/>
            <p:cNvGrpSpPr>
              <a:grpSpLocks/>
            </p:cNvGrpSpPr>
            <p:nvPr/>
          </p:nvGrpSpPr>
          <p:grpSpPr bwMode="auto">
            <a:xfrm>
              <a:off x="576" y="1008"/>
              <a:ext cx="4896" cy="2736"/>
              <a:chOff x="576" y="1248"/>
              <a:chExt cx="4896" cy="2736"/>
            </a:xfrm>
          </p:grpSpPr>
          <p:sp>
            <p:nvSpPr>
              <p:cNvPr id="15" name="Text Box 15"/>
              <p:cNvSpPr txBox="1">
                <a:spLocks noChangeArrowheads="1"/>
              </p:cNvSpPr>
              <p:nvPr/>
            </p:nvSpPr>
            <p:spPr bwMode="auto">
              <a:xfrm>
                <a:off x="2256" y="3744"/>
                <a:ext cx="384" cy="231"/>
              </a:xfrm>
              <a:prstGeom prst="rect">
                <a:avLst/>
              </a:prstGeom>
              <a:noFill/>
              <a:ln w="9525">
                <a:noFill/>
                <a:miter lim="800000"/>
                <a:headEnd/>
                <a:tailEnd/>
              </a:ln>
              <a:effectLst/>
            </p:spPr>
            <p:txBody>
              <a:bodyPr>
                <a:spAutoFit/>
              </a:bodyPr>
              <a:lstStyle/>
              <a:p>
                <a:pPr>
                  <a:spcBef>
                    <a:spcPct val="50000"/>
                  </a:spcBef>
                </a:pPr>
                <a:r>
                  <a:rPr lang="en-US" b="1"/>
                  <a:t>-1</a:t>
                </a:r>
                <a:r>
                  <a:rPr lang="en-US" b="1" i="1"/>
                  <a:t>s</a:t>
                </a:r>
              </a:p>
            </p:txBody>
          </p:sp>
          <p:sp>
            <p:nvSpPr>
              <p:cNvPr id="16" name="Text Box 16"/>
              <p:cNvSpPr txBox="1">
                <a:spLocks noChangeArrowheads="1"/>
              </p:cNvSpPr>
              <p:nvPr/>
            </p:nvSpPr>
            <p:spPr bwMode="auto">
              <a:xfrm>
                <a:off x="1584" y="3744"/>
                <a:ext cx="384" cy="231"/>
              </a:xfrm>
              <a:prstGeom prst="rect">
                <a:avLst/>
              </a:prstGeom>
              <a:noFill/>
              <a:ln w="9525">
                <a:noFill/>
                <a:miter lim="800000"/>
                <a:headEnd/>
                <a:tailEnd/>
              </a:ln>
              <a:effectLst/>
            </p:spPr>
            <p:txBody>
              <a:bodyPr>
                <a:spAutoFit/>
              </a:bodyPr>
              <a:lstStyle/>
              <a:p>
                <a:pPr>
                  <a:spcBef>
                    <a:spcPct val="50000"/>
                  </a:spcBef>
                </a:pPr>
                <a:r>
                  <a:rPr lang="en-US" b="1"/>
                  <a:t>-2</a:t>
                </a:r>
                <a:r>
                  <a:rPr lang="en-US" b="1" i="1"/>
                  <a:t>s</a:t>
                </a:r>
              </a:p>
            </p:txBody>
          </p:sp>
          <p:sp>
            <p:nvSpPr>
              <p:cNvPr id="17" name="Text Box 17"/>
              <p:cNvSpPr txBox="1">
                <a:spLocks noChangeArrowheads="1"/>
              </p:cNvSpPr>
              <p:nvPr/>
            </p:nvSpPr>
            <p:spPr bwMode="auto">
              <a:xfrm>
                <a:off x="1056" y="3744"/>
                <a:ext cx="384" cy="231"/>
              </a:xfrm>
              <a:prstGeom prst="rect">
                <a:avLst/>
              </a:prstGeom>
              <a:noFill/>
              <a:ln w="9525">
                <a:noFill/>
                <a:miter lim="800000"/>
                <a:headEnd/>
                <a:tailEnd/>
              </a:ln>
              <a:effectLst/>
            </p:spPr>
            <p:txBody>
              <a:bodyPr>
                <a:spAutoFit/>
              </a:bodyPr>
              <a:lstStyle/>
              <a:p>
                <a:pPr>
                  <a:spcBef>
                    <a:spcPct val="50000"/>
                  </a:spcBef>
                </a:pPr>
                <a:r>
                  <a:rPr lang="en-US" b="1"/>
                  <a:t>-3</a:t>
                </a:r>
                <a:r>
                  <a:rPr lang="en-US" b="1" i="1"/>
                  <a:t>s</a:t>
                </a:r>
              </a:p>
            </p:txBody>
          </p:sp>
          <p:grpSp>
            <p:nvGrpSpPr>
              <p:cNvPr id="18" name="Group 18"/>
              <p:cNvGrpSpPr>
                <a:grpSpLocks/>
              </p:cNvGrpSpPr>
              <p:nvPr/>
            </p:nvGrpSpPr>
            <p:grpSpPr bwMode="auto">
              <a:xfrm>
                <a:off x="576" y="1248"/>
                <a:ext cx="4896" cy="2736"/>
                <a:chOff x="576" y="1248"/>
                <a:chExt cx="4896" cy="2736"/>
              </a:xfrm>
            </p:grpSpPr>
            <p:sp>
              <p:nvSpPr>
                <p:cNvPr id="19" name="Line 19"/>
                <p:cNvSpPr>
                  <a:spLocks noChangeShapeType="1"/>
                </p:cNvSpPr>
                <p:nvPr/>
              </p:nvSpPr>
              <p:spPr bwMode="auto">
                <a:xfrm>
                  <a:off x="2928" y="1248"/>
                  <a:ext cx="0" cy="2496"/>
                </a:xfrm>
                <a:prstGeom prst="line">
                  <a:avLst/>
                </a:prstGeom>
                <a:noFill/>
                <a:ln w="63500">
                  <a:solidFill>
                    <a:schemeClr val="tx1"/>
                  </a:solidFill>
                  <a:round/>
                  <a:headEnd/>
                  <a:tailEnd/>
                </a:ln>
                <a:effectLst/>
              </p:spPr>
              <p:txBody>
                <a:bodyPr/>
                <a:lstStyle/>
                <a:p>
                  <a:endParaRPr lang="en-US"/>
                </a:p>
              </p:txBody>
            </p:sp>
            <p:sp>
              <p:nvSpPr>
                <p:cNvPr id="20" name="Freeform 20"/>
                <p:cNvSpPr>
                  <a:spLocks/>
                </p:cNvSpPr>
                <p:nvPr/>
              </p:nvSpPr>
              <p:spPr bwMode="auto">
                <a:xfrm>
                  <a:off x="800" y="1488"/>
                  <a:ext cx="2128" cy="2064"/>
                </a:xfrm>
                <a:custGeom>
                  <a:avLst/>
                  <a:gdLst/>
                  <a:ahLst/>
                  <a:cxnLst>
                    <a:cxn ang="0">
                      <a:pos x="0" y="2045"/>
                    </a:cxn>
                    <a:cxn ang="0">
                      <a:pos x="224" y="2020"/>
                    </a:cxn>
                    <a:cxn ang="0">
                      <a:pos x="338" y="1997"/>
                    </a:cxn>
                    <a:cxn ang="0">
                      <a:pos x="448" y="1963"/>
                    </a:cxn>
                    <a:cxn ang="0">
                      <a:pos x="559" y="1918"/>
                    </a:cxn>
                    <a:cxn ang="0">
                      <a:pos x="672" y="1855"/>
                    </a:cxn>
                    <a:cxn ang="0">
                      <a:pos x="783" y="1770"/>
                    </a:cxn>
                    <a:cxn ang="0">
                      <a:pos x="1010" y="1532"/>
                    </a:cxn>
                    <a:cxn ang="0">
                      <a:pos x="1231" y="1198"/>
                    </a:cxn>
                    <a:cxn ang="0">
                      <a:pos x="1455" y="799"/>
                    </a:cxn>
                    <a:cxn ang="0">
                      <a:pos x="1569" y="595"/>
                    </a:cxn>
                    <a:cxn ang="0">
                      <a:pos x="1679" y="402"/>
                    </a:cxn>
                    <a:cxn ang="0">
                      <a:pos x="1793" y="238"/>
                    </a:cxn>
                    <a:cxn ang="0">
                      <a:pos x="1904" y="111"/>
                    </a:cxn>
                    <a:cxn ang="0">
                      <a:pos x="2017" y="28"/>
                    </a:cxn>
                    <a:cxn ang="0">
                      <a:pos x="2128" y="0"/>
                    </a:cxn>
                  </a:cxnLst>
                  <a:rect l="0" t="0" r="r" b="b"/>
                  <a:pathLst>
                    <a:path w="2128" h="2045">
                      <a:moveTo>
                        <a:pt x="0" y="2045"/>
                      </a:moveTo>
                      <a:lnTo>
                        <a:pt x="224" y="2020"/>
                      </a:lnTo>
                      <a:lnTo>
                        <a:pt x="338" y="1997"/>
                      </a:lnTo>
                      <a:lnTo>
                        <a:pt x="448" y="1963"/>
                      </a:lnTo>
                      <a:lnTo>
                        <a:pt x="559" y="1918"/>
                      </a:lnTo>
                      <a:lnTo>
                        <a:pt x="672" y="1855"/>
                      </a:lnTo>
                      <a:lnTo>
                        <a:pt x="783" y="1770"/>
                      </a:lnTo>
                      <a:lnTo>
                        <a:pt x="1010" y="1532"/>
                      </a:lnTo>
                      <a:lnTo>
                        <a:pt x="1231" y="1198"/>
                      </a:lnTo>
                      <a:lnTo>
                        <a:pt x="1455" y="799"/>
                      </a:lnTo>
                      <a:lnTo>
                        <a:pt x="1569" y="595"/>
                      </a:lnTo>
                      <a:lnTo>
                        <a:pt x="1679" y="402"/>
                      </a:lnTo>
                      <a:lnTo>
                        <a:pt x="1793" y="238"/>
                      </a:lnTo>
                      <a:lnTo>
                        <a:pt x="1904" y="111"/>
                      </a:lnTo>
                      <a:lnTo>
                        <a:pt x="2017" y="28"/>
                      </a:lnTo>
                      <a:lnTo>
                        <a:pt x="2128" y="0"/>
                      </a:lnTo>
                    </a:path>
                  </a:pathLst>
                </a:custGeom>
                <a:noFill/>
                <a:ln w="58801">
                  <a:solidFill>
                    <a:srgbClr val="FF0000"/>
                  </a:solidFill>
                  <a:prstDash val="solid"/>
                  <a:round/>
                  <a:headEnd/>
                  <a:tailEnd/>
                </a:ln>
              </p:spPr>
              <p:txBody>
                <a:bodyPr/>
                <a:lstStyle/>
                <a:p>
                  <a:endParaRPr lang="en-US"/>
                </a:p>
              </p:txBody>
            </p:sp>
            <p:sp>
              <p:nvSpPr>
                <p:cNvPr id="21" name="Line 21"/>
                <p:cNvSpPr>
                  <a:spLocks noChangeShapeType="1"/>
                </p:cNvSpPr>
                <p:nvPr/>
              </p:nvSpPr>
              <p:spPr bwMode="auto">
                <a:xfrm>
                  <a:off x="576" y="3552"/>
                  <a:ext cx="4896" cy="0"/>
                </a:xfrm>
                <a:prstGeom prst="line">
                  <a:avLst/>
                </a:prstGeom>
                <a:noFill/>
                <a:ln w="63500">
                  <a:solidFill>
                    <a:schemeClr val="tx1"/>
                  </a:solidFill>
                  <a:round/>
                  <a:headEnd/>
                  <a:tailEnd/>
                </a:ln>
                <a:effectLst/>
              </p:spPr>
              <p:txBody>
                <a:bodyPr/>
                <a:lstStyle/>
                <a:p>
                  <a:endParaRPr lang="en-US"/>
                </a:p>
              </p:txBody>
            </p:sp>
            <p:sp>
              <p:nvSpPr>
                <p:cNvPr id="22" name="Freeform 22"/>
                <p:cNvSpPr>
                  <a:spLocks/>
                </p:cNvSpPr>
                <p:nvPr/>
              </p:nvSpPr>
              <p:spPr bwMode="auto">
                <a:xfrm>
                  <a:off x="2928" y="1488"/>
                  <a:ext cx="2127" cy="2045"/>
                </a:xfrm>
                <a:custGeom>
                  <a:avLst/>
                  <a:gdLst/>
                  <a:ahLst/>
                  <a:cxnLst>
                    <a:cxn ang="0">
                      <a:pos x="2127" y="2045"/>
                    </a:cxn>
                    <a:cxn ang="0">
                      <a:pos x="1903" y="2020"/>
                    </a:cxn>
                    <a:cxn ang="0">
                      <a:pos x="1792" y="1997"/>
                    </a:cxn>
                    <a:cxn ang="0">
                      <a:pos x="1679" y="1963"/>
                    </a:cxn>
                    <a:cxn ang="0">
                      <a:pos x="1568" y="1918"/>
                    </a:cxn>
                    <a:cxn ang="0">
                      <a:pos x="1455" y="1855"/>
                    </a:cxn>
                    <a:cxn ang="0">
                      <a:pos x="1344" y="1770"/>
                    </a:cxn>
                    <a:cxn ang="0">
                      <a:pos x="1120" y="1532"/>
                    </a:cxn>
                    <a:cxn ang="0">
                      <a:pos x="896" y="1198"/>
                    </a:cxn>
                    <a:cxn ang="0">
                      <a:pos x="672" y="799"/>
                    </a:cxn>
                    <a:cxn ang="0">
                      <a:pos x="561" y="595"/>
                    </a:cxn>
                    <a:cxn ang="0">
                      <a:pos x="448" y="402"/>
                    </a:cxn>
                    <a:cxn ang="0">
                      <a:pos x="337" y="238"/>
                    </a:cxn>
                    <a:cxn ang="0">
                      <a:pos x="224" y="111"/>
                    </a:cxn>
                    <a:cxn ang="0">
                      <a:pos x="113" y="28"/>
                    </a:cxn>
                    <a:cxn ang="0">
                      <a:pos x="0" y="0"/>
                    </a:cxn>
                  </a:cxnLst>
                  <a:rect l="0" t="0" r="r" b="b"/>
                  <a:pathLst>
                    <a:path w="2127" h="2045">
                      <a:moveTo>
                        <a:pt x="2127" y="2045"/>
                      </a:moveTo>
                      <a:lnTo>
                        <a:pt x="1903" y="2020"/>
                      </a:lnTo>
                      <a:lnTo>
                        <a:pt x="1792" y="1997"/>
                      </a:lnTo>
                      <a:lnTo>
                        <a:pt x="1679" y="1963"/>
                      </a:lnTo>
                      <a:lnTo>
                        <a:pt x="1568" y="1918"/>
                      </a:lnTo>
                      <a:lnTo>
                        <a:pt x="1455" y="1855"/>
                      </a:lnTo>
                      <a:lnTo>
                        <a:pt x="1344" y="1770"/>
                      </a:lnTo>
                      <a:lnTo>
                        <a:pt x="1120" y="1532"/>
                      </a:lnTo>
                      <a:lnTo>
                        <a:pt x="896" y="1198"/>
                      </a:lnTo>
                      <a:lnTo>
                        <a:pt x="672" y="799"/>
                      </a:lnTo>
                      <a:lnTo>
                        <a:pt x="561" y="595"/>
                      </a:lnTo>
                      <a:lnTo>
                        <a:pt x="448" y="402"/>
                      </a:lnTo>
                      <a:lnTo>
                        <a:pt x="337" y="238"/>
                      </a:lnTo>
                      <a:lnTo>
                        <a:pt x="224" y="111"/>
                      </a:lnTo>
                      <a:lnTo>
                        <a:pt x="113" y="28"/>
                      </a:lnTo>
                      <a:lnTo>
                        <a:pt x="0" y="0"/>
                      </a:lnTo>
                    </a:path>
                  </a:pathLst>
                </a:custGeom>
                <a:noFill/>
                <a:ln w="58801">
                  <a:solidFill>
                    <a:srgbClr val="FF0000"/>
                  </a:solidFill>
                  <a:prstDash val="solid"/>
                  <a:round/>
                  <a:headEnd/>
                  <a:tailEnd/>
                </a:ln>
              </p:spPr>
              <p:txBody>
                <a:bodyPr/>
                <a:lstStyle/>
                <a:p>
                  <a:endParaRPr lang="en-US"/>
                </a:p>
              </p:txBody>
            </p:sp>
            <p:sp>
              <p:nvSpPr>
                <p:cNvPr id="23" name="Line 23"/>
                <p:cNvSpPr>
                  <a:spLocks noChangeShapeType="1"/>
                </p:cNvSpPr>
                <p:nvPr/>
              </p:nvSpPr>
              <p:spPr bwMode="auto">
                <a:xfrm>
                  <a:off x="3504" y="2112"/>
                  <a:ext cx="0" cy="1632"/>
                </a:xfrm>
                <a:prstGeom prst="line">
                  <a:avLst/>
                </a:prstGeom>
                <a:noFill/>
                <a:ln w="63500" cap="rnd">
                  <a:solidFill>
                    <a:schemeClr val="tx1"/>
                  </a:solidFill>
                  <a:prstDash val="sysDot"/>
                  <a:round/>
                  <a:headEnd/>
                  <a:tailEnd/>
                </a:ln>
                <a:effectLst/>
              </p:spPr>
              <p:txBody>
                <a:bodyPr/>
                <a:lstStyle/>
                <a:p>
                  <a:endParaRPr lang="en-US"/>
                </a:p>
              </p:txBody>
            </p:sp>
            <p:sp>
              <p:nvSpPr>
                <p:cNvPr id="24" name="Line 24"/>
                <p:cNvSpPr>
                  <a:spLocks noChangeShapeType="1"/>
                </p:cNvSpPr>
                <p:nvPr/>
              </p:nvSpPr>
              <p:spPr bwMode="auto">
                <a:xfrm>
                  <a:off x="2400" y="2064"/>
                  <a:ext cx="0" cy="1680"/>
                </a:xfrm>
                <a:prstGeom prst="line">
                  <a:avLst/>
                </a:prstGeom>
                <a:noFill/>
                <a:ln w="63500" cap="rnd">
                  <a:solidFill>
                    <a:schemeClr val="tx1"/>
                  </a:solidFill>
                  <a:prstDash val="sysDot"/>
                  <a:round/>
                  <a:headEnd/>
                  <a:tailEnd/>
                </a:ln>
                <a:effectLst/>
              </p:spPr>
              <p:txBody>
                <a:bodyPr/>
                <a:lstStyle/>
                <a:p>
                  <a:endParaRPr lang="en-US"/>
                </a:p>
              </p:txBody>
            </p:sp>
            <p:sp>
              <p:nvSpPr>
                <p:cNvPr id="25" name="Line 25"/>
                <p:cNvSpPr>
                  <a:spLocks noChangeShapeType="1"/>
                </p:cNvSpPr>
                <p:nvPr/>
              </p:nvSpPr>
              <p:spPr bwMode="auto">
                <a:xfrm>
                  <a:off x="4080" y="3072"/>
                  <a:ext cx="0" cy="672"/>
                </a:xfrm>
                <a:prstGeom prst="line">
                  <a:avLst/>
                </a:prstGeom>
                <a:noFill/>
                <a:ln w="63500" cap="rnd">
                  <a:solidFill>
                    <a:schemeClr val="tx1"/>
                  </a:solidFill>
                  <a:prstDash val="sysDot"/>
                  <a:round/>
                  <a:headEnd/>
                  <a:tailEnd/>
                </a:ln>
                <a:effectLst/>
              </p:spPr>
              <p:txBody>
                <a:bodyPr/>
                <a:lstStyle/>
                <a:p>
                  <a:endParaRPr lang="en-US"/>
                </a:p>
              </p:txBody>
            </p:sp>
            <p:sp>
              <p:nvSpPr>
                <p:cNvPr id="26" name="Line 26"/>
                <p:cNvSpPr>
                  <a:spLocks noChangeShapeType="1"/>
                </p:cNvSpPr>
                <p:nvPr/>
              </p:nvSpPr>
              <p:spPr bwMode="auto">
                <a:xfrm>
                  <a:off x="4608" y="3456"/>
                  <a:ext cx="0" cy="288"/>
                </a:xfrm>
                <a:prstGeom prst="line">
                  <a:avLst/>
                </a:prstGeom>
                <a:noFill/>
                <a:ln w="63500" cap="rnd">
                  <a:solidFill>
                    <a:schemeClr val="tx1"/>
                  </a:solidFill>
                  <a:prstDash val="sysDot"/>
                  <a:round/>
                  <a:headEnd/>
                  <a:tailEnd/>
                </a:ln>
                <a:effectLst/>
              </p:spPr>
              <p:txBody>
                <a:bodyPr/>
                <a:lstStyle/>
                <a:p>
                  <a:endParaRPr lang="en-US"/>
                </a:p>
              </p:txBody>
            </p:sp>
            <p:sp>
              <p:nvSpPr>
                <p:cNvPr id="27" name="Line 27"/>
                <p:cNvSpPr>
                  <a:spLocks noChangeShapeType="1"/>
                </p:cNvSpPr>
                <p:nvPr/>
              </p:nvSpPr>
              <p:spPr bwMode="auto">
                <a:xfrm>
                  <a:off x="1776" y="3072"/>
                  <a:ext cx="0" cy="672"/>
                </a:xfrm>
                <a:prstGeom prst="line">
                  <a:avLst/>
                </a:prstGeom>
                <a:noFill/>
                <a:ln w="63500" cap="rnd">
                  <a:solidFill>
                    <a:schemeClr val="tx1"/>
                  </a:solidFill>
                  <a:prstDash val="sysDot"/>
                  <a:round/>
                  <a:headEnd/>
                  <a:tailEnd/>
                </a:ln>
                <a:effectLst/>
              </p:spPr>
              <p:txBody>
                <a:bodyPr/>
                <a:lstStyle/>
                <a:p>
                  <a:endParaRPr lang="en-US"/>
                </a:p>
              </p:txBody>
            </p:sp>
            <p:sp>
              <p:nvSpPr>
                <p:cNvPr id="28" name="Line 28"/>
                <p:cNvSpPr>
                  <a:spLocks noChangeShapeType="1"/>
                </p:cNvSpPr>
                <p:nvPr/>
              </p:nvSpPr>
              <p:spPr bwMode="auto">
                <a:xfrm>
                  <a:off x="1248" y="3456"/>
                  <a:ext cx="0" cy="288"/>
                </a:xfrm>
                <a:prstGeom prst="line">
                  <a:avLst/>
                </a:prstGeom>
                <a:noFill/>
                <a:ln w="63500" cap="rnd">
                  <a:solidFill>
                    <a:schemeClr val="tx1"/>
                  </a:solidFill>
                  <a:prstDash val="sysDot"/>
                  <a:round/>
                  <a:headEnd/>
                  <a:tailEnd/>
                </a:ln>
                <a:effectLst/>
              </p:spPr>
              <p:txBody>
                <a:bodyPr/>
                <a:lstStyle/>
                <a:p>
                  <a:endParaRPr lang="en-US"/>
                </a:p>
              </p:txBody>
            </p:sp>
            <p:sp>
              <p:nvSpPr>
                <p:cNvPr id="29" name="Text Box 29"/>
                <p:cNvSpPr txBox="1">
                  <a:spLocks noChangeArrowheads="1"/>
                </p:cNvSpPr>
                <p:nvPr/>
              </p:nvSpPr>
              <p:spPr bwMode="auto">
                <a:xfrm>
                  <a:off x="3360" y="3744"/>
                  <a:ext cx="288" cy="231"/>
                </a:xfrm>
                <a:prstGeom prst="rect">
                  <a:avLst/>
                </a:prstGeom>
                <a:noFill/>
                <a:ln w="9525">
                  <a:noFill/>
                  <a:miter lim="800000"/>
                  <a:headEnd/>
                  <a:tailEnd/>
                </a:ln>
                <a:effectLst/>
              </p:spPr>
              <p:txBody>
                <a:bodyPr>
                  <a:spAutoFit/>
                </a:bodyPr>
                <a:lstStyle/>
                <a:p>
                  <a:pPr>
                    <a:spcBef>
                      <a:spcPct val="50000"/>
                    </a:spcBef>
                  </a:pPr>
                  <a:r>
                    <a:rPr lang="en-US" b="1"/>
                    <a:t>1</a:t>
                  </a:r>
                  <a:r>
                    <a:rPr lang="en-US" b="1" i="1"/>
                    <a:t>s</a:t>
                  </a:r>
                </a:p>
              </p:txBody>
            </p:sp>
            <p:sp>
              <p:nvSpPr>
                <p:cNvPr id="30" name="Text Box 30"/>
                <p:cNvSpPr txBox="1">
                  <a:spLocks noChangeArrowheads="1"/>
                </p:cNvSpPr>
                <p:nvPr/>
              </p:nvSpPr>
              <p:spPr bwMode="auto">
                <a:xfrm>
                  <a:off x="3936" y="3744"/>
                  <a:ext cx="288" cy="231"/>
                </a:xfrm>
                <a:prstGeom prst="rect">
                  <a:avLst/>
                </a:prstGeom>
                <a:noFill/>
                <a:ln w="9525">
                  <a:noFill/>
                  <a:miter lim="800000"/>
                  <a:headEnd/>
                  <a:tailEnd/>
                </a:ln>
                <a:effectLst/>
              </p:spPr>
              <p:txBody>
                <a:bodyPr>
                  <a:spAutoFit/>
                </a:bodyPr>
                <a:lstStyle/>
                <a:p>
                  <a:pPr>
                    <a:spcBef>
                      <a:spcPct val="50000"/>
                    </a:spcBef>
                  </a:pPr>
                  <a:r>
                    <a:rPr lang="en-US" b="1"/>
                    <a:t>2</a:t>
                  </a:r>
                  <a:r>
                    <a:rPr lang="en-US" b="1" i="1"/>
                    <a:t>s</a:t>
                  </a:r>
                </a:p>
              </p:txBody>
            </p:sp>
            <p:sp>
              <p:nvSpPr>
                <p:cNvPr id="31" name="Text Box 31"/>
                <p:cNvSpPr txBox="1">
                  <a:spLocks noChangeArrowheads="1"/>
                </p:cNvSpPr>
                <p:nvPr/>
              </p:nvSpPr>
              <p:spPr bwMode="auto">
                <a:xfrm>
                  <a:off x="4464" y="3744"/>
                  <a:ext cx="288" cy="231"/>
                </a:xfrm>
                <a:prstGeom prst="rect">
                  <a:avLst/>
                </a:prstGeom>
                <a:noFill/>
                <a:ln w="9525">
                  <a:noFill/>
                  <a:miter lim="800000"/>
                  <a:headEnd/>
                  <a:tailEnd/>
                </a:ln>
                <a:effectLst/>
              </p:spPr>
              <p:txBody>
                <a:bodyPr>
                  <a:spAutoFit/>
                </a:bodyPr>
                <a:lstStyle/>
                <a:p>
                  <a:pPr>
                    <a:spcBef>
                      <a:spcPct val="50000"/>
                    </a:spcBef>
                  </a:pPr>
                  <a:r>
                    <a:rPr lang="en-US" b="1" i="1"/>
                    <a:t>3s</a:t>
                  </a:r>
                </a:p>
              </p:txBody>
            </p:sp>
            <p:sp>
              <p:nvSpPr>
                <p:cNvPr id="32" name="Text Box 32"/>
                <p:cNvSpPr txBox="1">
                  <a:spLocks noChangeArrowheads="1"/>
                </p:cNvSpPr>
                <p:nvPr/>
              </p:nvSpPr>
              <p:spPr bwMode="auto">
                <a:xfrm>
                  <a:off x="2832" y="3753"/>
                  <a:ext cx="240" cy="231"/>
                </a:xfrm>
                <a:prstGeom prst="rect">
                  <a:avLst/>
                </a:prstGeom>
                <a:noFill/>
                <a:ln w="9525">
                  <a:noFill/>
                  <a:miter lim="800000"/>
                  <a:headEnd/>
                  <a:tailEnd/>
                </a:ln>
                <a:effectLst/>
              </p:spPr>
              <p:txBody>
                <a:bodyPr>
                  <a:spAutoFit/>
                </a:bodyPr>
                <a:lstStyle/>
                <a:p>
                  <a:pPr>
                    <a:spcBef>
                      <a:spcPct val="50000"/>
                    </a:spcBef>
                  </a:pPr>
                  <a:r>
                    <a:rPr lang="en-US" b="1" i="1"/>
                    <a:t>x</a:t>
                  </a:r>
                </a:p>
              </p:txBody>
            </p:sp>
            <p:sp>
              <p:nvSpPr>
                <p:cNvPr id="33" name="Text Box 33"/>
                <p:cNvSpPr txBox="1">
                  <a:spLocks noChangeArrowheads="1"/>
                </p:cNvSpPr>
                <p:nvPr/>
              </p:nvSpPr>
              <p:spPr bwMode="auto">
                <a:xfrm>
                  <a:off x="2844" y="3648"/>
                  <a:ext cx="180" cy="288"/>
                </a:xfrm>
                <a:prstGeom prst="rect">
                  <a:avLst/>
                </a:prstGeom>
                <a:noFill/>
                <a:ln w="9525">
                  <a:noFill/>
                  <a:miter lim="800000"/>
                  <a:headEnd/>
                  <a:tailEnd/>
                </a:ln>
                <a:effectLst/>
              </p:spPr>
              <p:txBody>
                <a:bodyPr wrap="none">
                  <a:spAutoFit/>
                </a:bodyPr>
                <a:lstStyle/>
                <a:p>
                  <a:r>
                    <a:rPr lang="en-US" sz="2400" b="1"/>
                    <a:t>-</a:t>
                  </a:r>
                </a:p>
              </p:txBody>
            </p:sp>
          </p:grpSp>
        </p:grpSp>
        <p:sp>
          <p:nvSpPr>
            <p:cNvPr id="6" name="Text Box 34"/>
            <p:cNvSpPr txBox="1">
              <a:spLocks noChangeArrowheads="1"/>
            </p:cNvSpPr>
            <p:nvPr/>
          </p:nvSpPr>
          <p:spPr bwMode="auto">
            <a:xfrm>
              <a:off x="2784" y="3696"/>
              <a:ext cx="528" cy="231"/>
            </a:xfrm>
            <a:prstGeom prst="rect">
              <a:avLst/>
            </a:prstGeom>
            <a:noFill/>
            <a:ln w="9525">
              <a:noFill/>
              <a:miter lim="800000"/>
              <a:headEnd/>
              <a:tailEnd/>
            </a:ln>
            <a:effectLst/>
          </p:spPr>
          <p:txBody>
            <a:bodyPr>
              <a:spAutoFit/>
            </a:bodyPr>
            <a:lstStyle/>
            <a:p>
              <a:pPr>
                <a:spcBef>
                  <a:spcPct val="50000"/>
                </a:spcBef>
              </a:pPr>
              <a:r>
                <a:rPr lang="en-US" b="1"/>
                <a:t>68%</a:t>
              </a:r>
            </a:p>
          </p:txBody>
        </p:sp>
        <p:sp>
          <p:nvSpPr>
            <p:cNvPr id="7" name="Text Box 35"/>
            <p:cNvSpPr txBox="1">
              <a:spLocks noChangeArrowheads="1"/>
            </p:cNvSpPr>
            <p:nvPr/>
          </p:nvSpPr>
          <p:spPr bwMode="auto">
            <a:xfrm>
              <a:off x="2784" y="3897"/>
              <a:ext cx="528" cy="231"/>
            </a:xfrm>
            <a:prstGeom prst="rect">
              <a:avLst/>
            </a:prstGeom>
            <a:noFill/>
            <a:ln w="9525">
              <a:noFill/>
              <a:miter lim="800000"/>
              <a:headEnd/>
              <a:tailEnd/>
            </a:ln>
            <a:effectLst/>
          </p:spPr>
          <p:txBody>
            <a:bodyPr>
              <a:spAutoFit/>
            </a:bodyPr>
            <a:lstStyle/>
            <a:p>
              <a:pPr>
                <a:spcBef>
                  <a:spcPct val="50000"/>
                </a:spcBef>
              </a:pPr>
              <a:r>
                <a:rPr lang="en-US" b="1"/>
                <a:t>95%</a:t>
              </a:r>
            </a:p>
          </p:txBody>
        </p:sp>
        <p:sp>
          <p:nvSpPr>
            <p:cNvPr id="8" name="Text Box 36"/>
            <p:cNvSpPr txBox="1">
              <a:spLocks noChangeArrowheads="1"/>
            </p:cNvSpPr>
            <p:nvPr/>
          </p:nvSpPr>
          <p:spPr bwMode="auto">
            <a:xfrm>
              <a:off x="2784" y="4089"/>
              <a:ext cx="528" cy="231"/>
            </a:xfrm>
            <a:prstGeom prst="rect">
              <a:avLst/>
            </a:prstGeom>
            <a:noFill/>
            <a:ln w="9525">
              <a:noFill/>
              <a:miter lim="800000"/>
              <a:headEnd/>
              <a:tailEnd/>
            </a:ln>
            <a:effectLst/>
          </p:spPr>
          <p:txBody>
            <a:bodyPr>
              <a:spAutoFit/>
            </a:bodyPr>
            <a:lstStyle/>
            <a:p>
              <a:pPr>
                <a:spcBef>
                  <a:spcPct val="50000"/>
                </a:spcBef>
              </a:pPr>
              <a:r>
                <a:rPr lang="en-US" b="1"/>
                <a:t>99.7%</a:t>
              </a:r>
            </a:p>
          </p:txBody>
        </p:sp>
        <p:sp>
          <p:nvSpPr>
            <p:cNvPr id="9" name="Line 37"/>
            <p:cNvSpPr>
              <a:spLocks noChangeShapeType="1"/>
            </p:cNvSpPr>
            <p:nvPr/>
          </p:nvSpPr>
          <p:spPr bwMode="auto">
            <a:xfrm>
              <a:off x="3264" y="3792"/>
              <a:ext cx="240" cy="0"/>
            </a:xfrm>
            <a:prstGeom prst="line">
              <a:avLst/>
            </a:prstGeom>
            <a:noFill/>
            <a:ln w="44450">
              <a:solidFill>
                <a:schemeClr val="tx1"/>
              </a:solidFill>
              <a:round/>
              <a:headEnd/>
              <a:tailEnd type="triangle" w="med" len="med"/>
            </a:ln>
            <a:effectLst/>
          </p:spPr>
          <p:txBody>
            <a:bodyPr/>
            <a:lstStyle/>
            <a:p>
              <a:endParaRPr lang="en-US"/>
            </a:p>
          </p:txBody>
        </p:sp>
        <p:sp>
          <p:nvSpPr>
            <p:cNvPr id="10" name="Line 38"/>
            <p:cNvSpPr>
              <a:spLocks noChangeShapeType="1"/>
            </p:cNvSpPr>
            <p:nvPr/>
          </p:nvSpPr>
          <p:spPr bwMode="auto">
            <a:xfrm>
              <a:off x="3264" y="3984"/>
              <a:ext cx="864" cy="0"/>
            </a:xfrm>
            <a:prstGeom prst="line">
              <a:avLst/>
            </a:prstGeom>
            <a:noFill/>
            <a:ln w="44450">
              <a:solidFill>
                <a:schemeClr val="tx1"/>
              </a:solidFill>
              <a:round/>
              <a:headEnd/>
              <a:tailEnd type="triangle" w="med" len="med"/>
            </a:ln>
            <a:effectLst/>
          </p:spPr>
          <p:txBody>
            <a:bodyPr/>
            <a:lstStyle/>
            <a:p>
              <a:endParaRPr lang="en-US"/>
            </a:p>
          </p:txBody>
        </p:sp>
        <p:sp>
          <p:nvSpPr>
            <p:cNvPr id="11" name="Line 39"/>
            <p:cNvSpPr>
              <a:spLocks noChangeShapeType="1"/>
            </p:cNvSpPr>
            <p:nvPr/>
          </p:nvSpPr>
          <p:spPr bwMode="auto">
            <a:xfrm>
              <a:off x="3264" y="4224"/>
              <a:ext cx="1392" cy="0"/>
            </a:xfrm>
            <a:prstGeom prst="line">
              <a:avLst/>
            </a:prstGeom>
            <a:noFill/>
            <a:ln w="44450">
              <a:solidFill>
                <a:schemeClr val="tx1"/>
              </a:solidFill>
              <a:round/>
              <a:headEnd/>
              <a:tailEnd type="triangle" w="med" len="med"/>
            </a:ln>
            <a:effectLst/>
          </p:spPr>
          <p:txBody>
            <a:bodyPr/>
            <a:lstStyle/>
            <a:p>
              <a:endParaRPr lang="en-US"/>
            </a:p>
          </p:txBody>
        </p:sp>
        <p:sp>
          <p:nvSpPr>
            <p:cNvPr id="12" name="Line 40"/>
            <p:cNvSpPr>
              <a:spLocks noChangeShapeType="1"/>
            </p:cNvSpPr>
            <p:nvPr/>
          </p:nvSpPr>
          <p:spPr bwMode="auto">
            <a:xfrm flipH="1">
              <a:off x="2400" y="3792"/>
              <a:ext cx="288" cy="0"/>
            </a:xfrm>
            <a:prstGeom prst="line">
              <a:avLst/>
            </a:prstGeom>
            <a:noFill/>
            <a:ln w="44450">
              <a:solidFill>
                <a:schemeClr val="tx1"/>
              </a:solidFill>
              <a:round/>
              <a:headEnd/>
              <a:tailEnd type="triangle" w="med" len="med"/>
            </a:ln>
            <a:effectLst/>
          </p:spPr>
          <p:txBody>
            <a:bodyPr/>
            <a:lstStyle/>
            <a:p>
              <a:endParaRPr lang="en-US"/>
            </a:p>
          </p:txBody>
        </p:sp>
        <p:sp>
          <p:nvSpPr>
            <p:cNvPr id="13" name="Line 41"/>
            <p:cNvSpPr>
              <a:spLocks noChangeShapeType="1"/>
            </p:cNvSpPr>
            <p:nvPr/>
          </p:nvSpPr>
          <p:spPr bwMode="auto">
            <a:xfrm flipH="1">
              <a:off x="1776" y="3984"/>
              <a:ext cx="912" cy="0"/>
            </a:xfrm>
            <a:prstGeom prst="line">
              <a:avLst/>
            </a:prstGeom>
            <a:noFill/>
            <a:ln w="44450">
              <a:solidFill>
                <a:schemeClr val="tx1"/>
              </a:solidFill>
              <a:round/>
              <a:headEnd/>
              <a:tailEnd type="triangle" w="med" len="med"/>
            </a:ln>
            <a:effectLst/>
          </p:spPr>
          <p:txBody>
            <a:bodyPr/>
            <a:lstStyle/>
            <a:p>
              <a:endParaRPr lang="en-US"/>
            </a:p>
          </p:txBody>
        </p:sp>
        <p:sp>
          <p:nvSpPr>
            <p:cNvPr id="14" name="Line 42"/>
            <p:cNvSpPr>
              <a:spLocks noChangeShapeType="1"/>
            </p:cNvSpPr>
            <p:nvPr/>
          </p:nvSpPr>
          <p:spPr bwMode="auto">
            <a:xfrm flipH="1">
              <a:off x="1248" y="4224"/>
              <a:ext cx="1440" cy="0"/>
            </a:xfrm>
            <a:prstGeom prst="line">
              <a:avLst/>
            </a:prstGeom>
            <a:noFill/>
            <a:ln w="44450">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833531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Baseline Example</a:t>
            </a:r>
            <a:endParaRPr lang="en-US" dirty="0"/>
          </a:p>
        </p:txBody>
      </p:sp>
      <p:sp>
        <p:nvSpPr>
          <p:cNvPr id="4" name="Rectangle 3"/>
          <p:cNvSpPr txBox="1">
            <a:spLocks noChangeArrowheads="1"/>
          </p:cNvSpPr>
          <p:nvPr/>
        </p:nvSpPr>
        <p:spPr>
          <a:xfrm>
            <a:off x="731500" y="1239915"/>
            <a:ext cx="8229600" cy="45259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dirty="0" smtClean="0"/>
              <a:t>Develop a Histogram of total time to deliver pizza.</a:t>
            </a:r>
          </a:p>
          <a:p>
            <a:pPr marL="342900" lvl="1" indent="-342900">
              <a:buFont typeface="Arial" panose="020B0604020202020204" pitchFamily="34" charset="0"/>
              <a:buChar char="•"/>
            </a:pPr>
            <a:r>
              <a:rPr lang="en-US" i="1" dirty="0" smtClean="0"/>
              <a:t>Add a column for:</a:t>
            </a:r>
          </a:p>
          <a:p>
            <a:pPr lvl="1"/>
            <a:r>
              <a:rPr lang="en-US" sz="2000" i="1" dirty="0" smtClean="0"/>
              <a:t>	Total Delivery Time = Prep Time + Wait Time + Travel Time</a:t>
            </a:r>
            <a:endParaRPr lang="en-US" i="1" dirty="0" smtClean="0"/>
          </a:p>
          <a:p>
            <a:pPr marL="342900" lvl="1" indent="-342900">
              <a:buFont typeface="Arial" panose="020B0604020202020204" pitchFamily="34" charset="0"/>
              <a:buChar char="•"/>
            </a:pPr>
            <a:r>
              <a:rPr lang="en-US" i="1" dirty="0" smtClean="0"/>
              <a:t>Select Total Time Column</a:t>
            </a:r>
          </a:p>
          <a:p>
            <a:pPr marL="342900" lvl="1" indent="-342900">
              <a:buFont typeface="Arial" panose="020B0604020202020204" pitchFamily="34" charset="0"/>
              <a:buChar char="•"/>
            </a:pPr>
            <a:r>
              <a:rPr lang="en-US" i="1" dirty="0"/>
              <a:t>Select Histogram</a:t>
            </a:r>
          </a:p>
          <a:p>
            <a:pPr marL="342900" lvl="1" indent="-342900">
              <a:buFont typeface="Arial" panose="020B0604020202020204" pitchFamily="34" charset="0"/>
              <a:buChar char="•"/>
            </a:pPr>
            <a:endParaRPr lang="en-US" i="1" dirty="0" smtClean="0"/>
          </a:p>
          <a:p>
            <a:pPr lvl="1"/>
            <a:endParaRPr lang="en-US" i="1" dirty="0" smtClean="0"/>
          </a:p>
          <a:p>
            <a:endParaRPr lang="en-US" i="1" dirty="0" smtClean="0"/>
          </a:p>
          <a:p>
            <a:pPr>
              <a:buFontTx/>
              <a:buNone/>
            </a:pP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52400" y="1163105"/>
            <a:ext cx="685800" cy="894359"/>
          </a:xfrm>
          <a:prstGeom prst="rect">
            <a:avLst/>
          </a:prstGeom>
          <a:noFill/>
          <a:ln w="9525">
            <a:noFill/>
            <a:miter lim="800000"/>
            <a:headEnd/>
            <a:tailEnd/>
          </a:ln>
        </p:spPr>
      </p:pic>
    </p:spTree>
    <p:extLst>
      <p:ext uri="{BB962C8B-B14F-4D97-AF65-F5344CB8AC3E}">
        <p14:creationId xmlns:p14="http://schemas.microsoft.com/office/powerpoint/2010/main" val="2379248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Histogram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6097454"/>
              </p:ext>
            </p:extLst>
          </p:nvPr>
        </p:nvGraphicFramePr>
        <p:xfrm>
          <a:off x="234950" y="1028700"/>
          <a:ext cx="86741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0451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Baseline Example</a:t>
            </a:r>
            <a:endParaRPr lang="en-US" dirty="0"/>
          </a:p>
        </p:txBody>
      </p:sp>
      <p:sp>
        <p:nvSpPr>
          <p:cNvPr id="4" name="Rectangle 3"/>
          <p:cNvSpPr txBox="1">
            <a:spLocks noChangeArrowheads="1"/>
          </p:cNvSpPr>
          <p:nvPr/>
        </p:nvSpPr>
        <p:spPr>
          <a:xfrm>
            <a:off x="838200" y="1239915"/>
            <a:ext cx="8229600" cy="45259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smtClean="0"/>
              <a:t>Calculate number of late deliveries:</a:t>
            </a:r>
          </a:p>
          <a:p>
            <a:pPr marL="342900" lvl="1" indent="-342900">
              <a:buFont typeface="Arial" panose="020B0604020202020204" pitchFamily="34" charset="0"/>
              <a:buChar char="•"/>
            </a:pPr>
            <a:r>
              <a:rPr lang="en-US" i="1" smtClean="0"/>
              <a:t># of late deliveries___________</a:t>
            </a:r>
          </a:p>
          <a:p>
            <a:pPr marL="342900" lvl="1" indent="-342900">
              <a:buFont typeface="Arial" panose="020B0604020202020204" pitchFamily="34" charset="0"/>
              <a:buChar char="•"/>
            </a:pPr>
            <a:r>
              <a:rPr lang="en-US" i="1" smtClean="0"/>
              <a:t>% of late deliveries __________</a:t>
            </a:r>
          </a:p>
          <a:p>
            <a:pPr marL="457200" lvl="1" indent="0">
              <a:buFont typeface="Arial"/>
              <a:buNone/>
            </a:pPr>
            <a:endParaRPr lang="en-US" i="1" smtClean="0"/>
          </a:p>
          <a:p>
            <a:pPr marL="457200" lvl="1" indent="0">
              <a:buFont typeface="Arial"/>
              <a:buNone/>
            </a:pPr>
            <a:r>
              <a:rPr lang="en-US" i="1" smtClean="0"/>
              <a:t>(Hint: Number of late deliveries is an attribute measurement. Was the pizza delivered late? Yes or no. Remember, pizzas delivered after 29.0 minutes are considered late.)</a:t>
            </a:r>
          </a:p>
          <a:p>
            <a:pPr marL="457200" lvl="1" indent="0">
              <a:buFont typeface="Arial"/>
              <a:buNone/>
            </a:pPr>
            <a:endParaRPr lang="en-US" i="1" dirty="0" smtClean="0"/>
          </a:p>
        </p:txBody>
      </p:sp>
      <p:pic>
        <p:nvPicPr>
          <p:cNvPr id="5" name="Picture 2"/>
          <p:cNvPicPr>
            <a:picLocks noChangeAspect="1" noChangeArrowheads="1"/>
          </p:cNvPicPr>
          <p:nvPr/>
        </p:nvPicPr>
        <p:blipFill>
          <a:blip r:embed="rId2" cstate="print"/>
          <a:srcRect/>
          <a:stretch>
            <a:fillRect/>
          </a:stretch>
        </p:blipFill>
        <p:spPr bwMode="auto">
          <a:xfrm>
            <a:off x="170120" y="1201510"/>
            <a:ext cx="685800" cy="894359"/>
          </a:xfrm>
          <a:prstGeom prst="rect">
            <a:avLst/>
          </a:prstGeom>
          <a:noFill/>
          <a:ln w="9525">
            <a:noFill/>
            <a:miter lim="800000"/>
            <a:headEnd/>
            <a:tailEnd/>
          </a:ln>
        </p:spPr>
      </p:pic>
    </p:spTree>
    <p:extLst>
      <p:ext uri="{BB962C8B-B14F-4D97-AF65-F5344CB8AC3E}">
        <p14:creationId xmlns:p14="http://schemas.microsoft.com/office/powerpoint/2010/main" val="2931824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Late Deliveries</a:t>
            </a:r>
            <a:endParaRPr lang="en-US" dirty="0"/>
          </a:p>
        </p:txBody>
      </p:sp>
      <p:pic>
        <p:nvPicPr>
          <p:cNvPr id="4" name="Picture 5"/>
          <p:cNvPicPr>
            <a:picLocks noChangeAspect="1" noChangeArrowheads="1"/>
          </p:cNvPicPr>
          <p:nvPr/>
        </p:nvPicPr>
        <p:blipFill>
          <a:blip r:embed="rId2" cstate="print"/>
          <a:srcRect l="2000" t="10001" r="45000" b="55333"/>
          <a:stretch>
            <a:fillRect/>
          </a:stretch>
        </p:blipFill>
        <p:spPr bwMode="auto">
          <a:xfrm>
            <a:off x="165512" y="1471659"/>
            <a:ext cx="8670471" cy="4580626"/>
          </a:xfrm>
          <a:prstGeom prst="rect">
            <a:avLst/>
          </a:prstGeom>
          <a:noFill/>
          <a:ln w="9525">
            <a:noFill/>
            <a:miter lim="800000"/>
            <a:headEnd/>
            <a:tailEnd/>
          </a:ln>
          <a:effectLst/>
        </p:spPr>
      </p:pic>
    </p:spTree>
    <p:extLst>
      <p:ext uri="{BB962C8B-B14F-4D97-AF65-F5344CB8AC3E}">
        <p14:creationId xmlns:p14="http://schemas.microsoft.com/office/powerpoint/2010/main" val="3973381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Control Charts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Gives one an understanding of process behavior</a:t>
            </a:r>
          </a:p>
          <a:p>
            <a:pPr marL="457200" indent="-457200">
              <a:buFont typeface="Arial" panose="020B0604020202020204" pitchFamily="34" charset="0"/>
              <a:buChar char="•"/>
            </a:pPr>
            <a:r>
              <a:rPr lang="en-US" dirty="0"/>
              <a:t>Helps to reduce process variability</a:t>
            </a:r>
          </a:p>
          <a:p>
            <a:pPr marL="457200" indent="-457200">
              <a:buFont typeface="Arial" panose="020B0604020202020204" pitchFamily="34" charset="0"/>
              <a:buChar char="•"/>
            </a:pPr>
            <a:r>
              <a:rPr lang="en-US" dirty="0"/>
              <a:t>Control Charts: Provide a basis to evaluate the stability of the variation and the mean</a:t>
            </a:r>
          </a:p>
          <a:p>
            <a:pPr marL="457200" indent="-457200">
              <a:buFont typeface="Arial" panose="020B0604020202020204" pitchFamily="34" charset="0"/>
              <a:buChar char="•"/>
            </a:pPr>
            <a:r>
              <a:rPr lang="en-US" dirty="0"/>
              <a:t>Control limits help us distinguish special causes (to be reduced for improving the process) from random variation, based on the data gathering and analysis strategy</a:t>
            </a:r>
          </a:p>
          <a:p>
            <a:endParaRPr lang="en-US" dirty="0"/>
          </a:p>
        </p:txBody>
      </p:sp>
    </p:spTree>
    <p:extLst>
      <p:ext uri="{BB962C8B-B14F-4D97-AF65-F5344CB8AC3E}">
        <p14:creationId xmlns:p14="http://schemas.microsoft.com/office/powerpoint/2010/main" val="1919081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Control Chart</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55" y="1028702"/>
            <a:ext cx="8305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98755" y="5591772"/>
            <a:ext cx="8229600" cy="1015663"/>
          </a:xfrm>
          <a:prstGeom prst="rect">
            <a:avLst/>
          </a:prstGeom>
          <a:noFill/>
        </p:spPr>
        <p:txBody>
          <a:bodyPr wrap="square" rtlCol="0">
            <a:spAutoFit/>
          </a:bodyPr>
          <a:lstStyle/>
          <a:p>
            <a:pPr>
              <a:buFont typeface="Arial" pitchFamily="34" charset="0"/>
              <a:buChar char="•"/>
            </a:pPr>
            <a:r>
              <a:rPr lang="en-US" sz="1400" b="1" dirty="0" smtClean="0"/>
              <a:t>Process statistically out of control with several points outside control limits in the Mean Chart and Moving Range Chart</a:t>
            </a:r>
          </a:p>
          <a:p>
            <a:pPr>
              <a:buFont typeface="Arial" pitchFamily="34" charset="0"/>
              <a:buChar char="•"/>
            </a:pPr>
            <a:r>
              <a:rPr lang="en-US" sz="1400" b="1" dirty="0" smtClean="0"/>
              <a:t>Special cause on Fridays and Saturdays</a:t>
            </a:r>
          </a:p>
          <a:p>
            <a:endParaRPr lang="en-US" dirty="0"/>
          </a:p>
        </p:txBody>
      </p:sp>
    </p:spTree>
    <p:extLst>
      <p:ext uri="{BB962C8B-B14F-4D97-AF65-F5344CB8AC3E}">
        <p14:creationId xmlns:p14="http://schemas.microsoft.com/office/powerpoint/2010/main" val="4255305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 Sigma Level or DPMO</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400" dirty="0" smtClean="0"/>
              <a:t>Process Capability</a:t>
            </a:r>
          </a:p>
          <a:p>
            <a:pPr marL="342900" indent="-342900">
              <a:buFont typeface="Arial" panose="020B0604020202020204" pitchFamily="34" charset="0"/>
              <a:buChar char="•"/>
            </a:pPr>
            <a:r>
              <a:rPr lang="en-US" sz="2400" dirty="0" smtClean="0"/>
              <a:t>Sigma </a:t>
            </a:r>
            <a:r>
              <a:rPr lang="en-US" sz="2400" dirty="0"/>
              <a:t>level based on number of defects that occur in every million opportunities</a:t>
            </a:r>
          </a:p>
          <a:p>
            <a:pPr marL="342900" indent="-342900">
              <a:buFont typeface="Arial" panose="020B0604020202020204" pitchFamily="34" charset="0"/>
              <a:buChar char="•"/>
            </a:pPr>
            <a:r>
              <a:rPr lang="en-US" sz="2400" dirty="0"/>
              <a:t>Number of process standard deviations, between the mean and the closest specification for a process output</a:t>
            </a:r>
          </a:p>
          <a:p>
            <a:pPr marL="342900" indent="-342900">
              <a:buFont typeface="Arial" panose="020B0604020202020204" pitchFamily="34" charset="0"/>
              <a:buChar char="•"/>
            </a:pPr>
            <a:r>
              <a:rPr lang="en-US" sz="2400" dirty="0"/>
              <a:t>DPMO= (Number of Defects x 1,000,000) / ((Number of Defect Opportunities/Unit) x Number of Units))</a:t>
            </a:r>
          </a:p>
          <a:p>
            <a:pPr marL="342900" indent="-342900">
              <a:buFont typeface="Arial" panose="020B0604020202020204" pitchFamily="34" charset="0"/>
              <a:buChar char="•"/>
            </a:pPr>
            <a:r>
              <a:rPr lang="en-US" sz="2400" dirty="0"/>
              <a:t>Process Capability</a:t>
            </a:r>
          </a:p>
          <a:p>
            <a:pPr lvl="3">
              <a:buFont typeface="Courier New" pitchFamily="49" charset="0"/>
              <a:buChar char="o"/>
            </a:pPr>
            <a:r>
              <a:rPr lang="en-US" sz="2400" dirty="0" err="1"/>
              <a:t>C</a:t>
            </a:r>
            <a:r>
              <a:rPr lang="en-US" sz="1050" dirty="0" err="1"/>
              <a:t>p</a:t>
            </a:r>
            <a:r>
              <a:rPr lang="en-US" sz="2400" dirty="0"/>
              <a:t>- Process potential, determines spread of the        	process</a:t>
            </a:r>
          </a:p>
          <a:p>
            <a:pPr lvl="3">
              <a:buFont typeface="Courier New" pitchFamily="49" charset="0"/>
              <a:buChar char="o"/>
            </a:pPr>
            <a:r>
              <a:rPr lang="en-US" sz="2400" dirty="0" err="1"/>
              <a:t>C</a:t>
            </a:r>
            <a:r>
              <a:rPr lang="en-US" sz="1050" dirty="0" err="1"/>
              <a:t>pk</a:t>
            </a:r>
            <a:r>
              <a:rPr lang="en-US" sz="2400" dirty="0"/>
              <a:t>- Process centering between the specifications</a:t>
            </a:r>
          </a:p>
          <a:p>
            <a:endParaRPr lang="en-US" dirty="0"/>
          </a:p>
        </p:txBody>
      </p:sp>
    </p:spTree>
    <p:extLst>
      <p:ext uri="{BB962C8B-B14F-4D97-AF65-F5344CB8AC3E}">
        <p14:creationId xmlns:p14="http://schemas.microsoft.com/office/powerpoint/2010/main" val="173717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Six Sigma Case Study</a:t>
            </a:r>
            <a:br>
              <a:rPr lang="en-US" dirty="0" smtClean="0"/>
            </a:br>
            <a:r>
              <a:rPr lang="en-US" dirty="0" smtClean="0"/>
              <a:t>Pete’s Pizzeria</a:t>
            </a:r>
            <a:endParaRPr lang="en-US" dirty="0"/>
          </a:p>
        </p:txBody>
      </p:sp>
      <p:sp>
        <p:nvSpPr>
          <p:cNvPr id="3" name="Subtitle 2"/>
          <p:cNvSpPr>
            <a:spLocks noGrp="1"/>
          </p:cNvSpPr>
          <p:nvPr>
            <p:ph type="subTitle" idx="1"/>
          </p:nvPr>
        </p:nvSpPr>
        <p:spPr/>
        <p:txBody>
          <a:bodyPr/>
          <a:lstStyle/>
          <a:p>
            <a:endParaRPr lang="en-US"/>
          </a:p>
        </p:txBody>
      </p:sp>
      <p:pic>
        <p:nvPicPr>
          <p:cNvPr id="4" name="Picture 5" descr="pizza-delivery"/>
          <p:cNvPicPr>
            <a:picLocks noChangeAspect="1" noChangeArrowheads="1"/>
          </p:cNvPicPr>
          <p:nvPr/>
        </p:nvPicPr>
        <p:blipFill>
          <a:blip r:embed="rId2" cstate="print"/>
          <a:srcRect/>
          <a:stretch>
            <a:fillRect/>
          </a:stretch>
        </p:blipFill>
        <p:spPr bwMode="auto">
          <a:xfrm>
            <a:off x="5570167" y="2941507"/>
            <a:ext cx="2193925" cy="3267075"/>
          </a:xfrm>
          <a:prstGeom prst="rect">
            <a:avLst/>
          </a:prstGeom>
          <a:noFill/>
        </p:spPr>
      </p:pic>
      <p:pic>
        <p:nvPicPr>
          <p:cNvPr id="5" name="Picture 4" descr="MCj02157910000[1]"/>
          <p:cNvPicPr>
            <a:picLocks noChangeAspect="1" noChangeArrowheads="1"/>
          </p:cNvPicPr>
          <p:nvPr/>
        </p:nvPicPr>
        <p:blipFill>
          <a:blip r:embed="rId3" cstate="print"/>
          <a:srcRect/>
          <a:stretch>
            <a:fillRect/>
          </a:stretch>
        </p:blipFill>
        <p:spPr>
          <a:xfrm>
            <a:off x="7764092" y="1030288"/>
            <a:ext cx="1115550" cy="831129"/>
          </a:xfrm>
          <a:prstGeom prst="rect">
            <a:avLst/>
          </a:prstGeom>
          <a:noFill/>
          <a:ln/>
        </p:spPr>
      </p:pic>
    </p:spTree>
    <p:extLst>
      <p:ext uri="{BB962C8B-B14F-4D97-AF65-F5344CB8AC3E}">
        <p14:creationId xmlns:p14="http://schemas.microsoft.com/office/powerpoint/2010/main" val="3635420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Quick Conversion</a:t>
            </a:r>
            <a:endParaRPr lang="en-US" dirty="0"/>
          </a:p>
        </p:txBody>
      </p:sp>
      <p:graphicFrame>
        <p:nvGraphicFramePr>
          <p:cNvPr id="4" name="Group 92"/>
          <p:cNvGraphicFramePr>
            <a:graphicFrameLocks noGrp="1"/>
          </p:cNvGraphicFramePr>
          <p:nvPr>
            <p:ph idx="4294967295"/>
            <p:extLst>
              <p:ext uri="{D42A27DB-BD31-4B8C-83A1-F6EECF244321}">
                <p14:modId xmlns:p14="http://schemas.microsoft.com/office/powerpoint/2010/main" val="2521507685"/>
              </p:ext>
            </p:extLst>
          </p:nvPr>
        </p:nvGraphicFramePr>
        <p:xfrm>
          <a:off x="309045" y="1579283"/>
          <a:ext cx="7533213" cy="4007410"/>
        </p:xfrm>
        <a:graphic>
          <a:graphicData uri="http://schemas.openxmlformats.org/drawingml/2006/table">
            <a:tbl>
              <a:tblPr/>
              <a:tblGrid>
                <a:gridCol w="1682952">
                  <a:extLst>
                    <a:ext uri="{9D8B030D-6E8A-4147-A177-3AD203B41FA5}">
                      <a16:colId xmlns:a16="http://schemas.microsoft.com/office/drawing/2014/main" val="20000"/>
                    </a:ext>
                  </a:extLst>
                </a:gridCol>
                <a:gridCol w="2280477">
                  <a:extLst>
                    <a:ext uri="{9D8B030D-6E8A-4147-A177-3AD203B41FA5}">
                      <a16:colId xmlns:a16="http://schemas.microsoft.com/office/drawing/2014/main" val="20001"/>
                    </a:ext>
                  </a:extLst>
                </a:gridCol>
                <a:gridCol w="1979162">
                  <a:extLst>
                    <a:ext uri="{9D8B030D-6E8A-4147-A177-3AD203B41FA5}">
                      <a16:colId xmlns:a16="http://schemas.microsoft.com/office/drawing/2014/main" val="20002"/>
                    </a:ext>
                  </a:extLst>
                </a:gridCol>
                <a:gridCol w="1590622">
                  <a:extLst>
                    <a:ext uri="{9D8B030D-6E8A-4147-A177-3AD203B41FA5}">
                      <a16:colId xmlns:a16="http://schemas.microsoft.com/office/drawing/2014/main" val="20003"/>
                    </a:ext>
                  </a:extLst>
                </a:gridCol>
              </a:tblGrid>
              <a:tr h="9594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rPr>
                        <a:t>Process Sigma </a:t>
                      </a:r>
                      <a:r>
                        <a:rPr kumimoji="0" lang="el-GR" sz="2000" b="1" i="0" u="none" strike="noStrike" cap="none" normalizeH="0" baseline="0" dirty="0" smtClean="0">
                          <a:ln>
                            <a:noFill/>
                          </a:ln>
                          <a:solidFill>
                            <a:schemeClr val="tx1"/>
                          </a:solidFill>
                          <a:effectLst/>
                          <a:latin typeface="Arial" pitchFamily="34" charset="0"/>
                        </a:rPr>
                        <a:t>σ</a:t>
                      </a:r>
                      <a:endParaRPr kumimoji="0" lang="en-US" sz="2000" b="1" i="0" u="none" strike="noStrike" cap="none" normalizeH="0" baseline="0" dirty="0" smtClean="0">
                        <a:ln>
                          <a:noFill/>
                        </a:ln>
                        <a:solidFill>
                          <a:schemeClr val="tx1"/>
                        </a:solidFill>
                        <a:effectLst/>
                        <a:latin typeface="Arial" pitchFamily="34" charset="0"/>
                      </a:endParaRP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rPr>
                        <a:t>DPMO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Defects Per Million Opportunities</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smtClean="0">
                          <a:ln>
                            <a:noFill/>
                          </a:ln>
                          <a:solidFill>
                            <a:schemeClr val="tx1"/>
                          </a:solidFill>
                          <a:effectLst/>
                          <a:latin typeface="Arial" pitchFamily="34" charset="0"/>
                        </a:rPr>
                        <a:t>C</a:t>
                      </a:r>
                      <a:r>
                        <a:rPr kumimoji="0" lang="en-US" sz="1400" b="1" i="0" u="none" strike="noStrike" cap="none" normalizeH="0" baseline="0" dirty="0" err="1" smtClean="0">
                          <a:ln>
                            <a:noFill/>
                          </a:ln>
                          <a:solidFill>
                            <a:schemeClr val="tx1"/>
                          </a:solidFill>
                          <a:effectLst/>
                          <a:latin typeface="Arial" pitchFamily="34" charset="0"/>
                        </a:rPr>
                        <a:t>pk</a:t>
                      </a:r>
                      <a:endParaRPr kumimoji="0" lang="en-US" sz="1400" b="1" i="0" u="none" strike="noStrike" cap="none" normalizeH="0" baseline="0" dirty="0" smtClean="0">
                        <a:ln>
                          <a:noFill/>
                        </a:ln>
                        <a:solidFill>
                          <a:schemeClr val="tx1"/>
                        </a:solidFill>
                        <a:effectLst/>
                        <a:latin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(process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capability)</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rPr>
                        <a:t>Yield</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719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1.0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691,500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0.33</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31.0%</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2.0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308,500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0.67</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69.2%</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3.0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66,800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1.00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93.32%</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4.0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6,200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1.33</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99.379%</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5.0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230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1.67</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99.977%</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6.0</a:t>
                      </a:r>
                    </a:p>
                  </a:txBody>
                  <a:tcPr marL="105059" marR="10505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3.4</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a:t>
                      </a:r>
                    </a:p>
                  </a:txBody>
                  <a:tcPr marL="105059" marR="10505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99.9997%</a:t>
                      </a:r>
                    </a:p>
                  </a:txBody>
                  <a:tcPr marL="105059" marR="10505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TextBox 4"/>
          <p:cNvSpPr txBox="1"/>
          <p:nvPr/>
        </p:nvSpPr>
        <p:spPr>
          <a:xfrm>
            <a:off x="8077200" y="3402852"/>
            <a:ext cx="1066800" cy="276999"/>
          </a:xfrm>
          <a:prstGeom prst="rect">
            <a:avLst/>
          </a:prstGeom>
          <a:noFill/>
        </p:spPr>
        <p:txBody>
          <a:bodyPr wrap="square" rtlCol="0">
            <a:spAutoFit/>
          </a:bodyPr>
          <a:lstStyle/>
          <a:p>
            <a:r>
              <a:rPr lang="en-US" sz="1200" dirty="0" smtClean="0"/>
              <a:t>Pete’s Pizza</a:t>
            </a:r>
            <a:endParaRPr lang="en-US" sz="1200" dirty="0"/>
          </a:p>
        </p:txBody>
      </p:sp>
      <p:cxnSp>
        <p:nvCxnSpPr>
          <p:cNvPr id="6" name="Straight Arrow Connector 5"/>
          <p:cNvCxnSpPr/>
          <p:nvPr/>
        </p:nvCxnSpPr>
        <p:spPr>
          <a:xfrm rot="10800000">
            <a:off x="6994071" y="3351797"/>
            <a:ext cx="685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Picture 4" descr="MCj02157910000[1]"/>
          <p:cNvPicPr>
            <a:picLocks noChangeAspect="1" noChangeArrowheads="1"/>
          </p:cNvPicPr>
          <p:nvPr/>
        </p:nvPicPr>
        <p:blipFill>
          <a:blip r:embed="rId2" cstate="print"/>
          <a:srcRect/>
          <a:stretch>
            <a:fillRect/>
          </a:stretch>
        </p:blipFill>
        <p:spPr bwMode="auto">
          <a:xfrm>
            <a:off x="7670746" y="2539507"/>
            <a:ext cx="1510854" cy="863345"/>
          </a:xfrm>
          <a:prstGeom prst="rect">
            <a:avLst/>
          </a:prstGeom>
          <a:noFill/>
          <a:ln w="9525">
            <a:noFill/>
            <a:miter lim="800000"/>
            <a:headEnd/>
            <a:tailEnd/>
          </a:ln>
          <a:effectLst/>
        </p:spPr>
      </p:pic>
    </p:spTree>
    <p:extLst>
      <p:ext uri="{BB962C8B-B14F-4D97-AF65-F5344CB8AC3E}">
        <p14:creationId xmlns:p14="http://schemas.microsoft.com/office/powerpoint/2010/main" val="361739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Measure Phase – Sigma Level &amp; VOC</a:t>
            </a:r>
            <a:endParaRPr lang="en-US" sz="3600" dirty="0"/>
          </a:p>
        </p:txBody>
      </p:sp>
      <p:sp>
        <p:nvSpPr>
          <p:cNvPr id="4" name="Line 3"/>
          <p:cNvSpPr>
            <a:spLocks noChangeShapeType="1"/>
          </p:cNvSpPr>
          <p:nvPr/>
        </p:nvSpPr>
        <p:spPr bwMode="auto">
          <a:xfrm flipV="1">
            <a:off x="659772" y="1294198"/>
            <a:ext cx="7054850" cy="4527550"/>
          </a:xfrm>
          <a:prstGeom prst="line">
            <a:avLst/>
          </a:prstGeom>
          <a:noFill/>
          <a:ln w="38100">
            <a:solidFill>
              <a:schemeClr val="tx1"/>
            </a:solidFill>
            <a:round/>
            <a:headEnd type="none" w="sm" len="sm"/>
            <a:tailEnd type="none" w="sm" len="sm"/>
          </a:ln>
          <a:effectLst/>
        </p:spPr>
        <p:txBody>
          <a:bodyPr/>
          <a:lstStyle/>
          <a:p>
            <a:endParaRPr lang="en-US"/>
          </a:p>
        </p:txBody>
      </p:sp>
      <p:sp>
        <p:nvSpPr>
          <p:cNvPr id="5" name="Text Box 4"/>
          <p:cNvSpPr txBox="1">
            <a:spLocks noChangeArrowheads="1"/>
          </p:cNvSpPr>
          <p:nvPr/>
        </p:nvSpPr>
        <p:spPr bwMode="auto">
          <a:xfrm>
            <a:off x="275597" y="2983298"/>
            <a:ext cx="2568575" cy="137318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US" sz="2800" b="1" i="1"/>
              <a:t>Less than ½ failure per million flights</a:t>
            </a:r>
          </a:p>
        </p:txBody>
      </p:sp>
      <p:pic>
        <p:nvPicPr>
          <p:cNvPr id="6" name="Picture 5" descr="j0178707"/>
          <p:cNvPicPr>
            <a:picLocks noChangeAspect="1" noChangeArrowheads="1"/>
          </p:cNvPicPr>
          <p:nvPr/>
        </p:nvPicPr>
        <p:blipFill>
          <a:blip r:embed="rId2" cstate="print"/>
          <a:srcRect/>
          <a:stretch>
            <a:fillRect/>
          </a:stretch>
        </p:blipFill>
        <p:spPr bwMode="auto">
          <a:xfrm>
            <a:off x="2852110" y="1221173"/>
            <a:ext cx="2420937" cy="1617663"/>
          </a:xfrm>
          <a:prstGeom prst="rect">
            <a:avLst/>
          </a:prstGeom>
          <a:noFill/>
        </p:spPr>
      </p:pic>
      <p:pic>
        <p:nvPicPr>
          <p:cNvPr id="7" name="Picture 6" descr="MPj02896030000[1]"/>
          <p:cNvPicPr>
            <a:picLocks noChangeAspect="1" noChangeArrowheads="1"/>
          </p:cNvPicPr>
          <p:nvPr/>
        </p:nvPicPr>
        <p:blipFill>
          <a:blip r:embed="rId3" cstate="print"/>
          <a:srcRect/>
          <a:stretch>
            <a:fillRect/>
          </a:stretch>
        </p:blipFill>
        <p:spPr bwMode="auto">
          <a:xfrm>
            <a:off x="5457197" y="3151573"/>
            <a:ext cx="1473200" cy="2203450"/>
          </a:xfrm>
          <a:prstGeom prst="rect">
            <a:avLst/>
          </a:prstGeom>
          <a:noFill/>
        </p:spPr>
      </p:pic>
      <p:sp>
        <p:nvSpPr>
          <p:cNvPr id="8" name="Text Box 7"/>
          <p:cNvSpPr txBox="1">
            <a:spLocks noChangeArrowheads="1"/>
          </p:cNvSpPr>
          <p:nvPr/>
        </p:nvSpPr>
        <p:spPr bwMode="auto">
          <a:xfrm>
            <a:off x="6030285" y="2351473"/>
            <a:ext cx="2757487" cy="137318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US" sz="2800" b="1" i="1"/>
              <a:t>~35,000-50,000 lost items per million</a:t>
            </a:r>
          </a:p>
        </p:txBody>
      </p:sp>
      <p:sp>
        <p:nvSpPr>
          <p:cNvPr id="9" name="Rectangle 8"/>
          <p:cNvSpPr>
            <a:spLocks noChangeArrowheads="1"/>
          </p:cNvSpPr>
          <p:nvPr/>
        </p:nvSpPr>
        <p:spPr bwMode="auto">
          <a:xfrm>
            <a:off x="5738185" y="1184661"/>
            <a:ext cx="842962" cy="579437"/>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US" sz="3200" b="1" i="1"/>
              <a:t>6 </a:t>
            </a:r>
            <a:r>
              <a:rPr lang="el-GR" sz="3200" b="1" i="1"/>
              <a:t>σ</a:t>
            </a:r>
          </a:p>
        </p:txBody>
      </p:sp>
      <p:sp>
        <p:nvSpPr>
          <p:cNvPr id="10" name="Rectangle 9"/>
          <p:cNvSpPr>
            <a:spLocks noChangeArrowheads="1"/>
          </p:cNvSpPr>
          <p:nvPr/>
        </p:nvSpPr>
        <p:spPr bwMode="auto">
          <a:xfrm>
            <a:off x="3903035" y="4294573"/>
            <a:ext cx="1046162" cy="106680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US" sz="3200" b="1" i="1"/>
              <a:t>3.5 </a:t>
            </a:r>
            <a:r>
              <a:rPr lang="el-GR" sz="3200" b="1" i="1"/>
              <a:t>σ</a:t>
            </a:r>
          </a:p>
        </p:txBody>
      </p:sp>
      <p:sp>
        <p:nvSpPr>
          <p:cNvPr id="11" name="Rectangle 10"/>
          <p:cNvSpPr>
            <a:spLocks noChangeArrowheads="1"/>
          </p:cNvSpPr>
          <p:nvPr/>
        </p:nvSpPr>
        <p:spPr bwMode="auto">
          <a:xfrm>
            <a:off x="1158247" y="5285172"/>
            <a:ext cx="7750325" cy="944563"/>
          </a:xfrm>
          <a:prstGeom prst="rect">
            <a:avLst/>
          </a:prstGeom>
          <a:noFill/>
          <a:ln w="9525">
            <a:noFill/>
            <a:miter lim="800000"/>
            <a:headEnd/>
            <a:tailEnd/>
          </a:ln>
          <a:effectLst/>
        </p:spPr>
        <p:txBody>
          <a:bodyPr anchor="ctr"/>
          <a:lstStyle/>
          <a:p>
            <a:r>
              <a:rPr lang="en-US" sz="2000" dirty="0">
                <a:solidFill>
                  <a:srgbClr val="C00000"/>
                </a:solidFill>
                <a:latin typeface="Georgia" pitchFamily="18" charset="0"/>
              </a:rPr>
              <a:t>Sometimes variation is unimportant and other times it can be very serious.</a:t>
            </a:r>
          </a:p>
        </p:txBody>
      </p:sp>
    </p:spTree>
    <p:extLst>
      <p:ext uri="{BB962C8B-B14F-4D97-AF65-F5344CB8AC3E}">
        <p14:creationId xmlns:p14="http://schemas.microsoft.com/office/powerpoint/2010/main" val="160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Measure Phase – Calculating Process Capability</a:t>
            </a:r>
            <a:endParaRPr lang="en-US" sz="2800" dirty="0"/>
          </a:p>
        </p:txBody>
      </p:sp>
      <p:sp>
        <p:nvSpPr>
          <p:cNvPr id="4" name="Text Box 45"/>
          <p:cNvSpPr txBox="1">
            <a:spLocks noChangeArrowheads="1"/>
          </p:cNvSpPr>
          <p:nvPr/>
        </p:nvSpPr>
        <p:spPr bwMode="auto">
          <a:xfrm>
            <a:off x="2514600" y="1600200"/>
            <a:ext cx="2073275" cy="923330"/>
          </a:xfrm>
          <a:prstGeom prst="rect">
            <a:avLst/>
          </a:prstGeom>
          <a:noFill/>
          <a:ln w="9525">
            <a:solidFill>
              <a:schemeClr val="tx1"/>
            </a:solidFill>
            <a:miter lim="800000"/>
            <a:headEnd/>
            <a:tailEnd/>
          </a:ln>
        </p:spPr>
        <p:txBody>
          <a:bodyPr>
            <a:spAutoFit/>
          </a:bodyPr>
          <a:lstStyle/>
          <a:p>
            <a:pPr algn="ctr"/>
            <a:r>
              <a:rPr lang="en-US" dirty="0">
                <a:solidFill>
                  <a:schemeClr val="tx2"/>
                </a:solidFill>
              </a:rPr>
              <a:t>Is your process in </a:t>
            </a:r>
            <a:r>
              <a:rPr lang="en-US" dirty="0" smtClean="0">
                <a:solidFill>
                  <a:schemeClr val="tx2"/>
                </a:solidFill>
              </a:rPr>
              <a:t>Statistical Process Control</a:t>
            </a:r>
            <a:r>
              <a:rPr lang="en-US" dirty="0">
                <a:solidFill>
                  <a:schemeClr val="tx2"/>
                </a:solidFill>
              </a:rPr>
              <a:t>?</a:t>
            </a:r>
          </a:p>
        </p:txBody>
      </p:sp>
      <p:cxnSp>
        <p:nvCxnSpPr>
          <p:cNvPr id="5" name="AutoShape 46"/>
          <p:cNvCxnSpPr>
            <a:cxnSpLocks noChangeShapeType="1"/>
            <a:stCxn id="4" idx="1"/>
            <a:endCxn id="9" idx="0"/>
          </p:cNvCxnSpPr>
          <p:nvPr/>
        </p:nvCxnSpPr>
        <p:spPr bwMode="auto">
          <a:xfrm rot="10800000" flipV="1">
            <a:off x="1344614" y="2061864"/>
            <a:ext cx="1169987" cy="746423"/>
          </a:xfrm>
          <a:prstGeom prst="bentConnector2">
            <a:avLst/>
          </a:prstGeom>
          <a:noFill/>
          <a:ln w="9525">
            <a:solidFill>
              <a:schemeClr val="tx1"/>
            </a:solidFill>
            <a:miter lim="800000"/>
            <a:headEnd/>
            <a:tailEnd type="triangle" w="med" len="med"/>
          </a:ln>
        </p:spPr>
      </p:cxnSp>
      <p:sp>
        <p:nvSpPr>
          <p:cNvPr id="6" name="Text Box 47"/>
          <p:cNvSpPr txBox="1">
            <a:spLocks noChangeArrowheads="1"/>
          </p:cNvSpPr>
          <p:nvPr/>
        </p:nvSpPr>
        <p:spPr bwMode="auto">
          <a:xfrm>
            <a:off x="1644650" y="1560513"/>
            <a:ext cx="349250" cy="366712"/>
          </a:xfrm>
          <a:prstGeom prst="rect">
            <a:avLst/>
          </a:prstGeom>
          <a:noFill/>
          <a:ln w="9525">
            <a:noFill/>
            <a:miter lim="800000"/>
            <a:headEnd/>
            <a:tailEnd/>
          </a:ln>
        </p:spPr>
        <p:txBody>
          <a:bodyPr wrap="none">
            <a:spAutoFit/>
          </a:bodyPr>
          <a:lstStyle/>
          <a:p>
            <a:r>
              <a:rPr lang="en-US">
                <a:solidFill>
                  <a:srgbClr val="0000FF"/>
                </a:solidFill>
              </a:rPr>
              <a:t>N</a:t>
            </a:r>
          </a:p>
        </p:txBody>
      </p:sp>
      <p:cxnSp>
        <p:nvCxnSpPr>
          <p:cNvPr id="7" name="AutoShape 48"/>
          <p:cNvCxnSpPr>
            <a:cxnSpLocks noChangeShapeType="1"/>
            <a:stCxn id="4" idx="3"/>
            <a:endCxn id="10" idx="0"/>
          </p:cNvCxnSpPr>
          <p:nvPr/>
        </p:nvCxnSpPr>
        <p:spPr bwMode="auto">
          <a:xfrm>
            <a:off x="4587875" y="2061865"/>
            <a:ext cx="2449513" cy="528935"/>
          </a:xfrm>
          <a:prstGeom prst="bentConnector2">
            <a:avLst/>
          </a:prstGeom>
          <a:noFill/>
          <a:ln w="9525">
            <a:solidFill>
              <a:schemeClr val="tx1"/>
            </a:solidFill>
            <a:miter lim="800000"/>
            <a:headEnd/>
            <a:tailEnd type="triangle" w="med" len="med"/>
          </a:ln>
        </p:spPr>
      </p:cxnSp>
      <p:sp>
        <p:nvSpPr>
          <p:cNvPr id="8" name="Text Box 49"/>
          <p:cNvSpPr txBox="1">
            <a:spLocks noChangeArrowheads="1"/>
          </p:cNvSpPr>
          <p:nvPr/>
        </p:nvSpPr>
        <p:spPr bwMode="auto">
          <a:xfrm>
            <a:off x="5638800" y="1614488"/>
            <a:ext cx="336550" cy="366712"/>
          </a:xfrm>
          <a:prstGeom prst="rect">
            <a:avLst/>
          </a:prstGeom>
          <a:noFill/>
          <a:ln w="9525">
            <a:noFill/>
            <a:miter lim="800000"/>
            <a:headEnd/>
            <a:tailEnd/>
          </a:ln>
        </p:spPr>
        <p:txBody>
          <a:bodyPr wrap="none">
            <a:spAutoFit/>
          </a:bodyPr>
          <a:lstStyle/>
          <a:p>
            <a:r>
              <a:rPr lang="en-US">
                <a:solidFill>
                  <a:srgbClr val="0000FF"/>
                </a:solidFill>
              </a:rPr>
              <a:t>Y</a:t>
            </a:r>
          </a:p>
        </p:txBody>
      </p:sp>
      <p:sp>
        <p:nvSpPr>
          <p:cNvPr id="9" name="Rectangle 50"/>
          <p:cNvSpPr>
            <a:spLocks noChangeArrowheads="1"/>
          </p:cNvSpPr>
          <p:nvPr/>
        </p:nvSpPr>
        <p:spPr bwMode="auto">
          <a:xfrm>
            <a:off x="98425" y="2808288"/>
            <a:ext cx="2492375" cy="925512"/>
          </a:xfrm>
          <a:prstGeom prst="rect">
            <a:avLst/>
          </a:prstGeom>
          <a:noFill/>
          <a:ln w="9525">
            <a:solidFill>
              <a:schemeClr val="tx1"/>
            </a:solidFill>
            <a:miter lim="800000"/>
            <a:headEnd/>
            <a:tailEnd/>
          </a:ln>
        </p:spPr>
        <p:txBody>
          <a:bodyPr>
            <a:spAutoFit/>
          </a:bodyPr>
          <a:lstStyle/>
          <a:p>
            <a:pPr algn="ctr"/>
            <a:r>
              <a:rPr lang="en-US">
                <a:solidFill>
                  <a:schemeClr val="tx2"/>
                </a:solidFill>
              </a:rPr>
              <a:t>Describe Process Performance, NOT Capability</a:t>
            </a:r>
          </a:p>
        </p:txBody>
      </p:sp>
      <p:sp>
        <p:nvSpPr>
          <p:cNvPr id="10" name="Rectangle 51"/>
          <p:cNvSpPr>
            <a:spLocks noChangeArrowheads="1"/>
          </p:cNvSpPr>
          <p:nvPr/>
        </p:nvSpPr>
        <p:spPr bwMode="auto">
          <a:xfrm>
            <a:off x="5791200" y="2590800"/>
            <a:ext cx="2492375" cy="650875"/>
          </a:xfrm>
          <a:prstGeom prst="rect">
            <a:avLst/>
          </a:prstGeom>
          <a:noFill/>
          <a:ln w="9525">
            <a:solidFill>
              <a:schemeClr val="tx1"/>
            </a:solidFill>
            <a:miter lim="800000"/>
            <a:headEnd/>
            <a:tailEnd/>
          </a:ln>
        </p:spPr>
        <p:txBody>
          <a:bodyPr>
            <a:spAutoFit/>
          </a:bodyPr>
          <a:lstStyle/>
          <a:p>
            <a:pPr algn="ctr"/>
            <a:r>
              <a:rPr lang="en-US">
                <a:solidFill>
                  <a:schemeClr val="tx2"/>
                </a:solidFill>
              </a:rPr>
              <a:t>Attribute or Continuous Data?</a:t>
            </a:r>
          </a:p>
        </p:txBody>
      </p:sp>
      <p:sp>
        <p:nvSpPr>
          <p:cNvPr id="11" name="Text Box 52"/>
          <p:cNvSpPr txBox="1">
            <a:spLocks noChangeArrowheads="1"/>
          </p:cNvSpPr>
          <p:nvPr/>
        </p:nvSpPr>
        <p:spPr bwMode="auto">
          <a:xfrm>
            <a:off x="161925" y="4676775"/>
            <a:ext cx="2355850" cy="581025"/>
          </a:xfrm>
          <a:prstGeom prst="rect">
            <a:avLst/>
          </a:prstGeom>
          <a:noFill/>
          <a:ln w="9525">
            <a:noFill/>
            <a:miter lim="800000"/>
            <a:headEnd/>
            <a:tailEnd/>
          </a:ln>
        </p:spPr>
        <p:txBody>
          <a:bodyPr wrap="none">
            <a:spAutoFit/>
          </a:bodyPr>
          <a:lstStyle/>
          <a:p>
            <a:pPr algn="ctr"/>
            <a:r>
              <a:rPr lang="en-US" sz="1600" u="sng">
                <a:solidFill>
                  <a:srgbClr val="FF0000"/>
                </a:solidFill>
              </a:rPr>
              <a:t>Use:</a:t>
            </a:r>
          </a:p>
          <a:p>
            <a:pPr algn="ctr"/>
            <a:r>
              <a:rPr lang="en-US" sz="1600">
                <a:solidFill>
                  <a:srgbClr val="FF0000"/>
                </a:solidFill>
              </a:rPr>
              <a:t>Sigma, DPMO, Yield %</a:t>
            </a:r>
          </a:p>
        </p:txBody>
      </p:sp>
      <p:sp>
        <p:nvSpPr>
          <p:cNvPr id="12" name="Rectangle 53"/>
          <p:cNvSpPr>
            <a:spLocks noChangeArrowheads="1"/>
          </p:cNvSpPr>
          <p:nvPr/>
        </p:nvSpPr>
        <p:spPr bwMode="auto">
          <a:xfrm>
            <a:off x="5791200" y="3810000"/>
            <a:ext cx="2492375" cy="650875"/>
          </a:xfrm>
          <a:prstGeom prst="rect">
            <a:avLst/>
          </a:prstGeom>
          <a:noFill/>
          <a:ln w="9525">
            <a:solidFill>
              <a:schemeClr val="tx1"/>
            </a:solidFill>
            <a:miter lim="800000"/>
            <a:headEnd/>
            <a:tailEnd/>
          </a:ln>
        </p:spPr>
        <p:txBody>
          <a:bodyPr>
            <a:spAutoFit/>
          </a:bodyPr>
          <a:lstStyle/>
          <a:p>
            <a:pPr algn="ctr"/>
            <a:r>
              <a:rPr lang="en-US">
                <a:solidFill>
                  <a:schemeClr val="tx2"/>
                </a:solidFill>
              </a:rPr>
              <a:t>Normal or non-Normal?</a:t>
            </a:r>
          </a:p>
        </p:txBody>
      </p:sp>
      <p:cxnSp>
        <p:nvCxnSpPr>
          <p:cNvPr id="13" name="AutoShape 55"/>
          <p:cNvCxnSpPr>
            <a:cxnSpLocks noChangeShapeType="1"/>
            <a:stCxn id="10" idx="2"/>
            <a:endCxn id="12" idx="0"/>
          </p:cNvCxnSpPr>
          <p:nvPr/>
        </p:nvCxnSpPr>
        <p:spPr bwMode="auto">
          <a:xfrm>
            <a:off x="7037388" y="3241675"/>
            <a:ext cx="0" cy="568325"/>
          </a:xfrm>
          <a:prstGeom prst="straightConnector1">
            <a:avLst/>
          </a:prstGeom>
          <a:noFill/>
          <a:ln w="9525">
            <a:solidFill>
              <a:schemeClr val="tx1"/>
            </a:solidFill>
            <a:round/>
            <a:headEnd/>
            <a:tailEnd type="triangle" w="med" len="med"/>
          </a:ln>
        </p:spPr>
      </p:cxnSp>
      <p:sp>
        <p:nvSpPr>
          <p:cNvPr id="14" name="Text Box 56"/>
          <p:cNvSpPr txBox="1">
            <a:spLocks noChangeArrowheads="1"/>
          </p:cNvSpPr>
          <p:nvPr/>
        </p:nvSpPr>
        <p:spPr bwMode="auto">
          <a:xfrm>
            <a:off x="3028950" y="3200400"/>
            <a:ext cx="2355850" cy="581025"/>
          </a:xfrm>
          <a:prstGeom prst="rect">
            <a:avLst/>
          </a:prstGeom>
          <a:noFill/>
          <a:ln w="9525">
            <a:noFill/>
            <a:miter lim="800000"/>
            <a:headEnd/>
            <a:tailEnd/>
          </a:ln>
        </p:spPr>
        <p:txBody>
          <a:bodyPr wrap="none">
            <a:spAutoFit/>
          </a:bodyPr>
          <a:lstStyle/>
          <a:p>
            <a:pPr algn="ctr"/>
            <a:r>
              <a:rPr lang="en-US" sz="1600" u="sng">
                <a:solidFill>
                  <a:srgbClr val="FF0000"/>
                </a:solidFill>
              </a:rPr>
              <a:t>Use:</a:t>
            </a:r>
          </a:p>
          <a:p>
            <a:pPr algn="ctr"/>
            <a:r>
              <a:rPr lang="en-US" sz="1600">
                <a:solidFill>
                  <a:srgbClr val="FF0000"/>
                </a:solidFill>
              </a:rPr>
              <a:t>Sigma, DPMO, Yield %</a:t>
            </a:r>
          </a:p>
        </p:txBody>
      </p:sp>
      <p:cxnSp>
        <p:nvCxnSpPr>
          <p:cNvPr id="15" name="AutoShape 57"/>
          <p:cNvCxnSpPr>
            <a:cxnSpLocks noChangeShapeType="1"/>
            <a:stCxn id="10" idx="1"/>
            <a:endCxn id="14" idx="0"/>
          </p:cNvCxnSpPr>
          <p:nvPr/>
        </p:nvCxnSpPr>
        <p:spPr bwMode="auto">
          <a:xfrm rot="10800000" flipV="1">
            <a:off x="4206875" y="2916238"/>
            <a:ext cx="1584325" cy="284162"/>
          </a:xfrm>
          <a:prstGeom prst="bentConnector2">
            <a:avLst/>
          </a:prstGeom>
          <a:noFill/>
          <a:ln w="9525">
            <a:solidFill>
              <a:schemeClr val="tx1"/>
            </a:solidFill>
            <a:miter lim="800000"/>
            <a:headEnd/>
            <a:tailEnd type="triangle" w="med" len="med"/>
          </a:ln>
        </p:spPr>
      </p:cxnSp>
      <p:sp>
        <p:nvSpPr>
          <p:cNvPr id="16" name="Text Box 58"/>
          <p:cNvSpPr txBox="1">
            <a:spLocks noChangeArrowheads="1"/>
          </p:cNvSpPr>
          <p:nvPr/>
        </p:nvSpPr>
        <p:spPr bwMode="auto">
          <a:xfrm>
            <a:off x="4572000" y="2605088"/>
            <a:ext cx="1136650" cy="366712"/>
          </a:xfrm>
          <a:prstGeom prst="rect">
            <a:avLst/>
          </a:prstGeom>
          <a:noFill/>
          <a:ln w="9525">
            <a:noFill/>
            <a:miter lim="800000"/>
            <a:headEnd/>
            <a:tailEnd/>
          </a:ln>
        </p:spPr>
        <p:txBody>
          <a:bodyPr wrap="none">
            <a:spAutoFit/>
          </a:bodyPr>
          <a:lstStyle/>
          <a:p>
            <a:r>
              <a:rPr lang="en-US">
                <a:solidFill>
                  <a:srgbClr val="0000FF"/>
                </a:solidFill>
              </a:rPr>
              <a:t>Attribute</a:t>
            </a:r>
          </a:p>
        </p:txBody>
      </p:sp>
      <p:sp>
        <p:nvSpPr>
          <p:cNvPr id="17" name="Text Box 59"/>
          <p:cNvSpPr txBox="1">
            <a:spLocks noChangeArrowheads="1"/>
          </p:cNvSpPr>
          <p:nvPr/>
        </p:nvSpPr>
        <p:spPr bwMode="auto">
          <a:xfrm>
            <a:off x="7086600" y="3352800"/>
            <a:ext cx="1454150" cy="366713"/>
          </a:xfrm>
          <a:prstGeom prst="rect">
            <a:avLst/>
          </a:prstGeom>
          <a:noFill/>
          <a:ln w="9525">
            <a:noFill/>
            <a:miter lim="800000"/>
            <a:headEnd/>
            <a:tailEnd/>
          </a:ln>
        </p:spPr>
        <p:txBody>
          <a:bodyPr wrap="none">
            <a:spAutoFit/>
          </a:bodyPr>
          <a:lstStyle/>
          <a:p>
            <a:r>
              <a:rPr lang="en-US">
                <a:solidFill>
                  <a:srgbClr val="0000FF"/>
                </a:solidFill>
              </a:rPr>
              <a:t>Continuous</a:t>
            </a:r>
          </a:p>
        </p:txBody>
      </p:sp>
      <p:cxnSp>
        <p:nvCxnSpPr>
          <p:cNvPr id="18" name="AutoShape 60"/>
          <p:cNvCxnSpPr>
            <a:cxnSpLocks noChangeShapeType="1"/>
            <a:stCxn id="12" idx="1"/>
            <a:endCxn id="14" idx="2"/>
          </p:cNvCxnSpPr>
          <p:nvPr/>
        </p:nvCxnSpPr>
        <p:spPr bwMode="auto">
          <a:xfrm rot="10800000">
            <a:off x="4206875" y="3781425"/>
            <a:ext cx="1584325" cy="354013"/>
          </a:xfrm>
          <a:prstGeom prst="bentConnector2">
            <a:avLst/>
          </a:prstGeom>
          <a:noFill/>
          <a:ln w="9525">
            <a:solidFill>
              <a:schemeClr val="tx1"/>
            </a:solidFill>
            <a:miter lim="800000"/>
            <a:headEnd/>
            <a:tailEnd type="triangle" w="med" len="med"/>
          </a:ln>
        </p:spPr>
      </p:cxnSp>
      <p:sp>
        <p:nvSpPr>
          <p:cNvPr id="19" name="Text Box 61"/>
          <p:cNvSpPr txBox="1">
            <a:spLocks noChangeArrowheads="1"/>
          </p:cNvSpPr>
          <p:nvPr/>
        </p:nvSpPr>
        <p:spPr bwMode="auto">
          <a:xfrm>
            <a:off x="4343400" y="4114800"/>
            <a:ext cx="1466850" cy="366713"/>
          </a:xfrm>
          <a:prstGeom prst="rect">
            <a:avLst/>
          </a:prstGeom>
          <a:noFill/>
          <a:ln w="9525">
            <a:noFill/>
            <a:miter lim="800000"/>
            <a:headEnd/>
            <a:tailEnd/>
          </a:ln>
        </p:spPr>
        <p:txBody>
          <a:bodyPr wrap="none">
            <a:spAutoFit/>
          </a:bodyPr>
          <a:lstStyle/>
          <a:p>
            <a:r>
              <a:rPr lang="en-US">
                <a:solidFill>
                  <a:srgbClr val="0000FF"/>
                </a:solidFill>
              </a:rPr>
              <a:t>non-Normal</a:t>
            </a:r>
          </a:p>
        </p:txBody>
      </p:sp>
      <p:sp>
        <p:nvSpPr>
          <p:cNvPr id="20" name="Text Box 62"/>
          <p:cNvSpPr txBox="1">
            <a:spLocks noChangeArrowheads="1"/>
          </p:cNvSpPr>
          <p:nvPr/>
        </p:nvSpPr>
        <p:spPr bwMode="auto">
          <a:xfrm>
            <a:off x="2971800" y="1295400"/>
            <a:ext cx="1250950" cy="366713"/>
          </a:xfrm>
          <a:prstGeom prst="rect">
            <a:avLst/>
          </a:prstGeom>
          <a:noFill/>
          <a:ln w="9525">
            <a:noFill/>
            <a:miter lim="800000"/>
            <a:headEnd/>
            <a:tailEnd/>
          </a:ln>
        </p:spPr>
        <p:txBody>
          <a:bodyPr wrap="none">
            <a:spAutoFit/>
          </a:bodyPr>
          <a:lstStyle/>
          <a:p>
            <a:r>
              <a:rPr lang="en-US">
                <a:solidFill>
                  <a:srgbClr val="0000FF"/>
                </a:solidFill>
              </a:rPr>
              <a:t>Start here</a:t>
            </a:r>
          </a:p>
        </p:txBody>
      </p:sp>
      <p:cxnSp>
        <p:nvCxnSpPr>
          <p:cNvPr id="21" name="AutoShape 63"/>
          <p:cNvCxnSpPr>
            <a:cxnSpLocks noChangeShapeType="1"/>
            <a:stCxn id="12" idx="2"/>
            <a:endCxn id="22" idx="0"/>
          </p:cNvCxnSpPr>
          <p:nvPr/>
        </p:nvCxnSpPr>
        <p:spPr bwMode="auto">
          <a:xfrm rot="5400000">
            <a:off x="4815682" y="3059906"/>
            <a:ext cx="820738" cy="3622675"/>
          </a:xfrm>
          <a:prstGeom prst="bentConnector3">
            <a:avLst>
              <a:gd name="adj1" fmla="val 49903"/>
            </a:avLst>
          </a:prstGeom>
          <a:noFill/>
          <a:ln w="9525">
            <a:solidFill>
              <a:schemeClr val="tx1"/>
            </a:solidFill>
            <a:miter lim="800000"/>
            <a:headEnd/>
            <a:tailEnd type="triangle" w="med" len="med"/>
          </a:ln>
        </p:spPr>
      </p:cxnSp>
      <p:sp>
        <p:nvSpPr>
          <p:cNvPr id="22" name="Text Box 64"/>
          <p:cNvSpPr txBox="1">
            <a:spLocks noChangeArrowheads="1"/>
          </p:cNvSpPr>
          <p:nvPr/>
        </p:nvSpPr>
        <p:spPr bwMode="auto">
          <a:xfrm>
            <a:off x="2887663" y="5281613"/>
            <a:ext cx="1052512" cy="590550"/>
          </a:xfrm>
          <a:prstGeom prst="rect">
            <a:avLst/>
          </a:prstGeom>
          <a:noFill/>
          <a:ln w="9525">
            <a:solidFill>
              <a:schemeClr val="tx1"/>
            </a:solidFill>
            <a:miter lim="800000"/>
            <a:headEnd/>
            <a:tailEnd/>
          </a:ln>
        </p:spPr>
        <p:txBody>
          <a:bodyPr wrap="none">
            <a:spAutoFit/>
          </a:bodyPr>
          <a:lstStyle/>
          <a:p>
            <a:pPr algn="ctr"/>
            <a:r>
              <a:rPr lang="en-US" sz="1600">
                <a:solidFill>
                  <a:schemeClr val="tx2"/>
                </a:solidFill>
              </a:rPr>
              <a:t>Process</a:t>
            </a:r>
            <a:br>
              <a:rPr lang="en-US" sz="1600">
                <a:solidFill>
                  <a:schemeClr val="tx2"/>
                </a:solidFill>
              </a:rPr>
            </a:br>
            <a:r>
              <a:rPr lang="en-US" sz="1600">
                <a:solidFill>
                  <a:schemeClr val="tx2"/>
                </a:solidFill>
              </a:rPr>
              <a:t>Potential</a:t>
            </a:r>
          </a:p>
        </p:txBody>
      </p:sp>
      <p:sp>
        <p:nvSpPr>
          <p:cNvPr id="23" name="Text Box 65"/>
          <p:cNvSpPr txBox="1">
            <a:spLocks noChangeArrowheads="1"/>
          </p:cNvSpPr>
          <p:nvPr/>
        </p:nvSpPr>
        <p:spPr bwMode="auto">
          <a:xfrm>
            <a:off x="4135438" y="5281613"/>
            <a:ext cx="1165225" cy="742950"/>
          </a:xfrm>
          <a:prstGeom prst="rect">
            <a:avLst/>
          </a:prstGeom>
          <a:noFill/>
          <a:ln w="9525">
            <a:solidFill>
              <a:schemeClr val="tx1"/>
            </a:solidFill>
            <a:miter lim="800000"/>
            <a:headEnd/>
            <a:tailEnd/>
          </a:ln>
        </p:spPr>
        <p:txBody>
          <a:bodyPr wrap="none">
            <a:spAutoFit/>
          </a:bodyPr>
          <a:lstStyle/>
          <a:p>
            <a:pPr algn="ctr"/>
            <a:r>
              <a:rPr lang="en-US" sz="1600">
                <a:solidFill>
                  <a:schemeClr val="tx2"/>
                </a:solidFill>
              </a:rPr>
              <a:t>Potential</a:t>
            </a:r>
          </a:p>
          <a:p>
            <a:pPr algn="ctr"/>
            <a:r>
              <a:rPr lang="en-US" sz="1600">
                <a:solidFill>
                  <a:schemeClr val="tx2"/>
                </a:solidFill>
              </a:rPr>
              <a:t>Capability</a:t>
            </a:r>
          </a:p>
          <a:p>
            <a:pPr algn="ctr"/>
            <a:r>
              <a:rPr lang="en-US" sz="1000">
                <a:solidFill>
                  <a:schemeClr val="tx2"/>
                </a:solidFill>
              </a:rPr>
              <a:t>(short-term)</a:t>
            </a:r>
          </a:p>
        </p:txBody>
      </p:sp>
      <p:sp>
        <p:nvSpPr>
          <p:cNvPr id="24" name="Text Box 66"/>
          <p:cNvSpPr txBox="1">
            <a:spLocks noChangeArrowheads="1"/>
          </p:cNvSpPr>
          <p:nvPr/>
        </p:nvSpPr>
        <p:spPr bwMode="auto">
          <a:xfrm>
            <a:off x="6184900" y="5281613"/>
            <a:ext cx="1130300" cy="590550"/>
          </a:xfrm>
          <a:prstGeom prst="rect">
            <a:avLst/>
          </a:prstGeom>
          <a:noFill/>
          <a:ln w="9525">
            <a:solidFill>
              <a:schemeClr val="tx1"/>
            </a:solidFill>
            <a:miter lim="800000"/>
            <a:headEnd/>
            <a:tailEnd/>
          </a:ln>
        </p:spPr>
        <p:txBody>
          <a:bodyPr wrap="none">
            <a:spAutoFit/>
          </a:bodyPr>
          <a:lstStyle/>
          <a:p>
            <a:pPr algn="ctr"/>
            <a:r>
              <a:rPr lang="en-US" sz="1600">
                <a:solidFill>
                  <a:schemeClr val="tx2"/>
                </a:solidFill>
              </a:rPr>
              <a:t>Observed</a:t>
            </a:r>
            <a:br>
              <a:rPr lang="en-US" sz="1600">
                <a:solidFill>
                  <a:schemeClr val="tx2"/>
                </a:solidFill>
              </a:rPr>
            </a:br>
            <a:r>
              <a:rPr lang="en-US" sz="1600">
                <a:solidFill>
                  <a:schemeClr val="tx2"/>
                </a:solidFill>
              </a:rPr>
              <a:t>Potential</a:t>
            </a:r>
          </a:p>
        </p:txBody>
      </p:sp>
      <p:sp>
        <p:nvSpPr>
          <p:cNvPr id="25" name="Text Box 67"/>
          <p:cNvSpPr txBox="1">
            <a:spLocks noChangeArrowheads="1"/>
          </p:cNvSpPr>
          <p:nvPr/>
        </p:nvSpPr>
        <p:spPr bwMode="auto">
          <a:xfrm>
            <a:off x="7467600" y="5281613"/>
            <a:ext cx="1600200" cy="742950"/>
          </a:xfrm>
          <a:prstGeom prst="rect">
            <a:avLst/>
          </a:prstGeom>
          <a:noFill/>
          <a:ln w="9525">
            <a:solidFill>
              <a:schemeClr val="tx1"/>
            </a:solidFill>
            <a:miter lim="800000"/>
            <a:headEnd/>
            <a:tailEnd/>
          </a:ln>
        </p:spPr>
        <p:txBody>
          <a:bodyPr>
            <a:spAutoFit/>
          </a:bodyPr>
          <a:lstStyle/>
          <a:p>
            <a:pPr algn="ctr"/>
            <a:r>
              <a:rPr lang="en-US" sz="1600">
                <a:solidFill>
                  <a:schemeClr val="tx2"/>
                </a:solidFill>
              </a:rPr>
              <a:t>Observed</a:t>
            </a:r>
          </a:p>
          <a:p>
            <a:pPr algn="ctr"/>
            <a:r>
              <a:rPr lang="en-US" sz="1600">
                <a:solidFill>
                  <a:schemeClr val="tx2"/>
                </a:solidFill>
              </a:rPr>
              <a:t>Capability</a:t>
            </a:r>
          </a:p>
          <a:p>
            <a:pPr algn="ctr"/>
            <a:r>
              <a:rPr lang="en-US" sz="1000">
                <a:solidFill>
                  <a:schemeClr val="tx2"/>
                </a:solidFill>
              </a:rPr>
              <a:t>(long-term)</a:t>
            </a:r>
          </a:p>
        </p:txBody>
      </p:sp>
      <p:cxnSp>
        <p:nvCxnSpPr>
          <p:cNvPr id="26" name="AutoShape 68"/>
          <p:cNvCxnSpPr>
            <a:cxnSpLocks noChangeShapeType="1"/>
            <a:stCxn id="12" idx="2"/>
            <a:endCxn id="23" idx="0"/>
          </p:cNvCxnSpPr>
          <p:nvPr/>
        </p:nvCxnSpPr>
        <p:spPr bwMode="auto">
          <a:xfrm rot="5400000">
            <a:off x="5467350" y="3711575"/>
            <a:ext cx="820738" cy="2319338"/>
          </a:xfrm>
          <a:prstGeom prst="bentConnector3">
            <a:avLst>
              <a:gd name="adj1" fmla="val 49903"/>
            </a:avLst>
          </a:prstGeom>
          <a:noFill/>
          <a:ln w="9525">
            <a:solidFill>
              <a:schemeClr val="tx1"/>
            </a:solidFill>
            <a:miter lim="800000"/>
            <a:headEnd/>
            <a:tailEnd type="triangle" w="med" len="med"/>
          </a:ln>
        </p:spPr>
      </p:cxnSp>
      <p:cxnSp>
        <p:nvCxnSpPr>
          <p:cNvPr id="27" name="AutoShape 69"/>
          <p:cNvCxnSpPr>
            <a:cxnSpLocks noChangeShapeType="1"/>
            <a:stCxn id="12" idx="2"/>
            <a:endCxn id="24" idx="0"/>
          </p:cNvCxnSpPr>
          <p:nvPr/>
        </p:nvCxnSpPr>
        <p:spPr bwMode="auto">
          <a:xfrm rot="5400000">
            <a:off x="6483350" y="4727575"/>
            <a:ext cx="820738" cy="287338"/>
          </a:xfrm>
          <a:prstGeom prst="bentConnector3">
            <a:avLst>
              <a:gd name="adj1" fmla="val 49903"/>
            </a:avLst>
          </a:prstGeom>
          <a:noFill/>
          <a:ln w="9525">
            <a:solidFill>
              <a:schemeClr val="tx1"/>
            </a:solidFill>
            <a:miter lim="800000"/>
            <a:headEnd/>
            <a:tailEnd type="triangle" w="med" len="med"/>
          </a:ln>
        </p:spPr>
      </p:cxnSp>
      <p:cxnSp>
        <p:nvCxnSpPr>
          <p:cNvPr id="28" name="AutoShape 70"/>
          <p:cNvCxnSpPr>
            <a:cxnSpLocks noChangeShapeType="1"/>
            <a:stCxn id="12" idx="2"/>
            <a:endCxn id="25" idx="0"/>
          </p:cNvCxnSpPr>
          <p:nvPr/>
        </p:nvCxnSpPr>
        <p:spPr bwMode="auto">
          <a:xfrm rot="16200000" flipH="1">
            <a:off x="7242175" y="4256088"/>
            <a:ext cx="820738" cy="1230312"/>
          </a:xfrm>
          <a:prstGeom prst="bentConnector3">
            <a:avLst>
              <a:gd name="adj1" fmla="val 49903"/>
            </a:avLst>
          </a:prstGeom>
          <a:noFill/>
          <a:ln w="9525">
            <a:solidFill>
              <a:schemeClr val="tx1"/>
            </a:solidFill>
            <a:miter lim="800000"/>
            <a:headEnd/>
            <a:tailEnd type="triangle" w="med" len="med"/>
          </a:ln>
        </p:spPr>
      </p:cxnSp>
      <p:sp>
        <p:nvSpPr>
          <p:cNvPr id="29" name="Text Box 71"/>
          <p:cNvSpPr txBox="1">
            <a:spLocks noChangeArrowheads="1"/>
          </p:cNvSpPr>
          <p:nvPr/>
        </p:nvSpPr>
        <p:spPr bwMode="auto">
          <a:xfrm>
            <a:off x="7181850" y="4495800"/>
            <a:ext cx="971550" cy="366713"/>
          </a:xfrm>
          <a:prstGeom prst="rect">
            <a:avLst/>
          </a:prstGeom>
          <a:noFill/>
          <a:ln w="9525">
            <a:noFill/>
            <a:miter lim="800000"/>
            <a:headEnd/>
            <a:tailEnd/>
          </a:ln>
        </p:spPr>
        <p:txBody>
          <a:bodyPr wrap="none">
            <a:spAutoFit/>
          </a:bodyPr>
          <a:lstStyle/>
          <a:p>
            <a:r>
              <a:rPr lang="en-US">
                <a:solidFill>
                  <a:srgbClr val="0000FF"/>
                </a:solidFill>
              </a:rPr>
              <a:t>Normal</a:t>
            </a:r>
          </a:p>
        </p:txBody>
      </p:sp>
      <p:sp>
        <p:nvSpPr>
          <p:cNvPr id="30" name="Text Box 72"/>
          <p:cNvSpPr txBox="1">
            <a:spLocks noChangeArrowheads="1"/>
          </p:cNvSpPr>
          <p:nvPr/>
        </p:nvSpPr>
        <p:spPr bwMode="auto">
          <a:xfrm>
            <a:off x="3200400" y="6096000"/>
            <a:ext cx="442913" cy="366713"/>
          </a:xfrm>
          <a:prstGeom prst="rect">
            <a:avLst/>
          </a:prstGeom>
          <a:noFill/>
          <a:ln w="9525">
            <a:noFill/>
            <a:miter lim="800000"/>
            <a:headEnd/>
            <a:tailEnd/>
          </a:ln>
        </p:spPr>
        <p:txBody>
          <a:bodyPr wrap="none">
            <a:spAutoFit/>
          </a:bodyPr>
          <a:lstStyle/>
          <a:p>
            <a:r>
              <a:rPr lang="en-US">
                <a:solidFill>
                  <a:srgbClr val="FF0000"/>
                </a:solidFill>
              </a:rPr>
              <a:t>C</a:t>
            </a:r>
            <a:r>
              <a:rPr lang="en-US" baseline="-25000">
                <a:solidFill>
                  <a:srgbClr val="FF0000"/>
                </a:solidFill>
              </a:rPr>
              <a:t>p</a:t>
            </a:r>
          </a:p>
        </p:txBody>
      </p:sp>
      <p:sp>
        <p:nvSpPr>
          <p:cNvPr id="31" name="Text Box 73"/>
          <p:cNvSpPr txBox="1">
            <a:spLocks noChangeArrowheads="1"/>
          </p:cNvSpPr>
          <p:nvPr/>
        </p:nvSpPr>
        <p:spPr bwMode="auto">
          <a:xfrm>
            <a:off x="4572000" y="6096000"/>
            <a:ext cx="527050" cy="366713"/>
          </a:xfrm>
          <a:prstGeom prst="rect">
            <a:avLst/>
          </a:prstGeom>
          <a:noFill/>
          <a:ln w="9525">
            <a:noFill/>
            <a:miter lim="800000"/>
            <a:headEnd/>
            <a:tailEnd/>
          </a:ln>
        </p:spPr>
        <p:txBody>
          <a:bodyPr wrap="none">
            <a:spAutoFit/>
          </a:bodyPr>
          <a:lstStyle/>
          <a:p>
            <a:r>
              <a:rPr lang="en-US">
                <a:solidFill>
                  <a:srgbClr val="FF0000"/>
                </a:solidFill>
              </a:rPr>
              <a:t>C</a:t>
            </a:r>
            <a:r>
              <a:rPr lang="en-US" baseline="-25000">
                <a:solidFill>
                  <a:srgbClr val="FF0000"/>
                </a:solidFill>
              </a:rPr>
              <a:t>pk</a:t>
            </a:r>
          </a:p>
        </p:txBody>
      </p:sp>
      <p:sp>
        <p:nvSpPr>
          <p:cNvPr id="32" name="Text Box 74"/>
          <p:cNvSpPr txBox="1">
            <a:spLocks noChangeArrowheads="1"/>
          </p:cNvSpPr>
          <p:nvPr/>
        </p:nvSpPr>
        <p:spPr bwMode="auto">
          <a:xfrm>
            <a:off x="6580188" y="6096000"/>
            <a:ext cx="430212" cy="366713"/>
          </a:xfrm>
          <a:prstGeom prst="rect">
            <a:avLst/>
          </a:prstGeom>
          <a:noFill/>
          <a:ln w="9525">
            <a:noFill/>
            <a:miter lim="800000"/>
            <a:headEnd/>
            <a:tailEnd/>
          </a:ln>
        </p:spPr>
        <p:txBody>
          <a:bodyPr wrap="none">
            <a:spAutoFit/>
          </a:bodyPr>
          <a:lstStyle/>
          <a:p>
            <a:r>
              <a:rPr lang="en-US">
                <a:solidFill>
                  <a:srgbClr val="FF0000"/>
                </a:solidFill>
              </a:rPr>
              <a:t>P</a:t>
            </a:r>
            <a:r>
              <a:rPr lang="en-US" baseline="-25000">
                <a:solidFill>
                  <a:srgbClr val="FF0000"/>
                </a:solidFill>
              </a:rPr>
              <a:t>p</a:t>
            </a:r>
          </a:p>
        </p:txBody>
      </p:sp>
      <p:sp>
        <p:nvSpPr>
          <p:cNvPr id="33" name="Text Box 75"/>
          <p:cNvSpPr txBox="1">
            <a:spLocks noChangeArrowheads="1"/>
          </p:cNvSpPr>
          <p:nvPr/>
        </p:nvSpPr>
        <p:spPr bwMode="auto">
          <a:xfrm>
            <a:off x="8001000" y="6096000"/>
            <a:ext cx="514350" cy="366713"/>
          </a:xfrm>
          <a:prstGeom prst="rect">
            <a:avLst/>
          </a:prstGeom>
          <a:noFill/>
          <a:ln w="9525">
            <a:noFill/>
            <a:miter lim="800000"/>
            <a:headEnd/>
            <a:tailEnd/>
          </a:ln>
        </p:spPr>
        <p:txBody>
          <a:bodyPr wrap="none">
            <a:spAutoFit/>
          </a:bodyPr>
          <a:lstStyle/>
          <a:p>
            <a:r>
              <a:rPr lang="en-US">
                <a:solidFill>
                  <a:srgbClr val="FF0000"/>
                </a:solidFill>
              </a:rPr>
              <a:t>P</a:t>
            </a:r>
            <a:r>
              <a:rPr lang="en-US" baseline="-25000">
                <a:solidFill>
                  <a:srgbClr val="FF0000"/>
                </a:solidFill>
              </a:rPr>
              <a:t>pk</a:t>
            </a:r>
          </a:p>
        </p:txBody>
      </p:sp>
      <p:cxnSp>
        <p:nvCxnSpPr>
          <p:cNvPr id="34" name="AutoShape 76"/>
          <p:cNvCxnSpPr>
            <a:cxnSpLocks noChangeShapeType="1"/>
            <a:stCxn id="9" idx="2"/>
            <a:endCxn id="11" idx="0"/>
          </p:cNvCxnSpPr>
          <p:nvPr/>
        </p:nvCxnSpPr>
        <p:spPr bwMode="auto">
          <a:xfrm flipH="1">
            <a:off x="1339850" y="3733800"/>
            <a:ext cx="4763" cy="942975"/>
          </a:xfrm>
          <a:prstGeom prst="straightConnector1">
            <a:avLst/>
          </a:prstGeom>
          <a:noFill/>
          <a:ln w="9525">
            <a:solidFill>
              <a:schemeClr val="tx1"/>
            </a:solidFill>
            <a:round/>
            <a:headEnd/>
            <a:tailEnd type="triangle" w="med" len="med"/>
          </a:ln>
        </p:spPr>
      </p:cxnSp>
      <p:sp>
        <p:nvSpPr>
          <p:cNvPr id="35" name="Text Box 56"/>
          <p:cNvSpPr txBox="1">
            <a:spLocks noChangeArrowheads="1"/>
          </p:cNvSpPr>
          <p:nvPr/>
        </p:nvSpPr>
        <p:spPr bwMode="auto">
          <a:xfrm>
            <a:off x="1981200" y="3810000"/>
            <a:ext cx="1854200" cy="639763"/>
          </a:xfrm>
          <a:prstGeom prst="rect">
            <a:avLst/>
          </a:prstGeom>
          <a:noFill/>
          <a:ln w="9525">
            <a:noFill/>
            <a:miter lim="800000"/>
            <a:headEnd/>
            <a:tailEnd/>
          </a:ln>
        </p:spPr>
        <p:txBody>
          <a:bodyPr wrap="none">
            <a:spAutoFit/>
          </a:bodyPr>
          <a:lstStyle/>
          <a:p>
            <a:pPr algn="ctr"/>
            <a:r>
              <a:rPr lang="en-US" sz="1200" u="sng">
                <a:solidFill>
                  <a:srgbClr val="FF0000"/>
                </a:solidFill>
              </a:rPr>
              <a:t>Or:</a:t>
            </a:r>
          </a:p>
          <a:p>
            <a:pPr algn="ctr"/>
            <a:r>
              <a:rPr lang="en-US" sz="1200">
                <a:solidFill>
                  <a:srgbClr val="FF0000"/>
                </a:solidFill>
              </a:rPr>
              <a:t>non-Normal Capability </a:t>
            </a:r>
          </a:p>
          <a:p>
            <a:pPr algn="ctr"/>
            <a:r>
              <a:rPr lang="en-US" sz="1200">
                <a:solidFill>
                  <a:srgbClr val="FF0000"/>
                </a:solidFill>
              </a:rPr>
              <a:t>Analysis</a:t>
            </a:r>
          </a:p>
        </p:txBody>
      </p:sp>
      <p:cxnSp>
        <p:nvCxnSpPr>
          <p:cNvPr id="36" name="AutoShape 60"/>
          <p:cNvCxnSpPr>
            <a:cxnSpLocks noChangeShapeType="1"/>
            <a:stCxn id="12" idx="1"/>
            <a:endCxn id="35" idx="3"/>
          </p:cNvCxnSpPr>
          <p:nvPr/>
        </p:nvCxnSpPr>
        <p:spPr bwMode="auto">
          <a:xfrm rot="10800000">
            <a:off x="3835400" y="4130675"/>
            <a:ext cx="1955800" cy="4763"/>
          </a:xfrm>
          <a:prstGeom prst="bentConnector3">
            <a:avLst>
              <a:gd name="adj1" fmla="val 50000"/>
            </a:avLst>
          </a:prstGeom>
          <a:noFill/>
          <a:ln w="9525">
            <a:solidFill>
              <a:schemeClr val="tx1"/>
            </a:solidFill>
            <a:miter lim="800000"/>
            <a:headEnd/>
            <a:tailEnd type="triangle" w="med" len="med"/>
          </a:ln>
        </p:spPr>
      </p:cxnSp>
    </p:spTree>
    <p:extLst>
      <p:ext uri="{BB962C8B-B14F-4D97-AF65-F5344CB8AC3E}">
        <p14:creationId xmlns:p14="http://schemas.microsoft.com/office/powerpoint/2010/main" val="396338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Measure Phase – Analyzing a Process: Scenarios</a:t>
            </a:r>
            <a:endParaRPr lang="en-US" sz="2800" dirty="0"/>
          </a:p>
        </p:txBody>
      </p:sp>
      <p:graphicFrame>
        <p:nvGraphicFramePr>
          <p:cNvPr id="4" name="Content Placeholder 8"/>
          <p:cNvGraphicFramePr>
            <a:graphicFrameLocks noGrp="1"/>
          </p:cNvGraphicFramePr>
          <p:nvPr>
            <p:ph idx="4294967295"/>
            <p:extLst>
              <p:ext uri="{D42A27DB-BD31-4B8C-83A1-F6EECF244321}">
                <p14:modId xmlns:p14="http://schemas.microsoft.com/office/powerpoint/2010/main" val="1321759152"/>
              </p:ext>
            </p:extLst>
          </p:nvPr>
        </p:nvGraphicFramePr>
        <p:xfrm>
          <a:off x="616285" y="1508750"/>
          <a:ext cx="8229600" cy="3178833"/>
        </p:xfrm>
        <a:graphic>
          <a:graphicData uri="http://schemas.openxmlformats.org/drawingml/2006/table">
            <a:tbl>
              <a:tblPr firstRow="1" bandRow="1">
                <a:tableStyleId>{93296810-A885-4BE3-A3E7-6D5BEEA58F35}</a:tableStyleId>
              </a:tblPr>
              <a:tblGrid>
                <a:gridCol w="18288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679473">
                <a:tc>
                  <a:txBody>
                    <a:bodyPr/>
                    <a:lstStyle/>
                    <a:p>
                      <a:pPr algn="ctr"/>
                      <a:r>
                        <a:rPr lang="en-US" sz="2000" dirty="0" smtClean="0"/>
                        <a:t>In Control?</a:t>
                      </a:r>
                      <a:endParaRPr lang="en-US" sz="2000" dirty="0"/>
                    </a:p>
                  </a:txBody>
                  <a:tcPr/>
                </a:tc>
                <a:tc>
                  <a:txBody>
                    <a:bodyPr/>
                    <a:lstStyle/>
                    <a:p>
                      <a:pPr algn="ctr"/>
                      <a:r>
                        <a:rPr lang="en-US" sz="2000" dirty="0" smtClean="0"/>
                        <a:t>Capable?</a:t>
                      </a:r>
                      <a:endParaRPr lang="en-US" sz="2000" dirty="0"/>
                    </a:p>
                  </a:txBody>
                  <a:tcPr/>
                </a:tc>
                <a:tc>
                  <a:txBody>
                    <a:bodyPr/>
                    <a:lstStyle/>
                    <a:p>
                      <a:r>
                        <a:rPr lang="en-US" sz="2000" dirty="0" smtClean="0"/>
                        <a:t>Possible Actions</a:t>
                      </a:r>
                      <a:endParaRPr lang="en-US" sz="2000" dirty="0"/>
                    </a:p>
                  </a:txBody>
                  <a:tcPr/>
                </a:tc>
                <a:extLst>
                  <a:ext uri="{0D108BD9-81ED-4DB2-BD59-A6C34878D82A}">
                    <a16:rowId xmlns:a16="http://schemas.microsoft.com/office/drawing/2014/main" val="10000"/>
                  </a:ext>
                </a:extLst>
              </a:tr>
              <a:tr h="370840">
                <a:tc>
                  <a:txBody>
                    <a:bodyPr/>
                    <a:lstStyle/>
                    <a:p>
                      <a:pPr algn="ctr"/>
                      <a:r>
                        <a:rPr lang="en-US" sz="2000" dirty="0" smtClean="0"/>
                        <a:t>Yes</a:t>
                      </a:r>
                      <a:endParaRPr lang="en-US" sz="2000" dirty="0"/>
                    </a:p>
                  </a:txBody>
                  <a:tcPr/>
                </a:tc>
                <a:tc>
                  <a:txBody>
                    <a:bodyPr/>
                    <a:lstStyle/>
                    <a:p>
                      <a:pPr algn="ctr"/>
                      <a:r>
                        <a:rPr lang="en-US" sz="2000" dirty="0" smtClean="0"/>
                        <a:t>Yes</a:t>
                      </a:r>
                      <a:endParaRPr lang="en-US" sz="2000" dirty="0"/>
                    </a:p>
                  </a:txBody>
                  <a:tcPr/>
                </a:tc>
                <a:tc>
                  <a:txBody>
                    <a:bodyPr/>
                    <a:lstStyle/>
                    <a:p>
                      <a:r>
                        <a:rPr lang="en-US" sz="2000" dirty="0" smtClean="0"/>
                        <a:t>Reduce cost</a:t>
                      </a:r>
                      <a:r>
                        <a:rPr lang="en-US" sz="2000" baseline="0" dirty="0" smtClean="0"/>
                        <a:t>, improve quality, innovate, simplify, promote</a:t>
                      </a:r>
                      <a:endParaRPr lang="en-US" sz="2000" dirty="0"/>
                    </a:p>
                  </a:txBody>
                  <a:tcPr/>
                </a:tc>
                <a:extLst>
                  <a:ext uri="{0D108BD9-81ED-4DB2-BD59-A6C34878D82A}">
                    <a16:rowId xmlns:a16="http://schemas.microsoft.com/office/drawing/2014/main" val="10001"/>
                  </a:ext>
                </a:extLst>
              </a:tr>
              <a:tr h="370840">
                <a:tc>
                  <a:txBody>
                    <a:bodyPr/>
                    <a:lstStyle/>
                    <a:p>
                      <a:pPr algn="ctr"/>
                      <a:r>
                        <a:rPr lang="en-US" sz="2000" dirty="0" smtClean="0"/>
                        <a:t>Yes</a:t>
                      </a:r>
                      <a:endParaRPr lang="en-US" sz="2000" dirty="0"/>
                    </a:p>
                  </a:txBody>
                  <a:tcPr/>
                </a:tc>
                <a:tc>
                  <a:txBody>
                    <a:bodyPr/>
                    <a:lstStyle/>
                    <a:p>
                      <a:pPr algn="ctr"/>
                      <a:r>
                        <a:rPr lang="en-US" sz="2000" dirty="0" smtClean="0"/>
                        <a:t>No</a:t>
                      </a:r>
                      <a:endParaRPr lang="en-US" sz="2000" dirty="0"/>
                    </a:p>
                  </a:txBody>
                  <a:tcPr/>
                </a:tc>
                <a:tc>
                  <a:txBody>
                    <a:bodyPr/>
                    <a:lstStyle/>
                    <a:p>
                      <a:r>
                        <a:rPr lang="en-US" sz="2000" dirty="0" smtClean="0"/>
                        <a:t>Re-center </a:t>
                      </a:r>
                      <a:r>
                        <a:rPr lang="en-US" sz="2000" baseline="0" dirty="0" smtClean="0"/>
                        <a:t>or reduce variation, simplify,  redesign, inspect as a last option</a:t>
                      </a: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smtClean="0"/>
                        <a:t>No</a:t>
                      </a:r>
                      <a:endParaRPr lang="en-US" sz="2000" dirty="0"/>
                    </a:p>
                  </a:txBody>
                  <a:tcPr/>
                </a:tc>
                <a:tc>
                  <a:txBody>
                    <a:bodyPr/>
                    <a:lstStyle/>
                    <a:p>
                      <a:pPr algn="ctr"/>
                      <a:r>
                        <a:rPr lang="en-US" sz="2000" dirty="0" smtClean="0"/>
                        <a:t>Yes</a:t>
                      </a:r>
                      <a:endParaRPr lang="en-US" sz="2000" dirty="0"/>
                    </a:p>
                  </a:txBody>
                  <a:tcPr/>
                </a:tc>
                <a:tc>
                  <a:txBody>
                    <a:bodyPr/>
                    <a:lstStyle/>
                    <a:p>
                      <a:r>
                        <a:rPr lang="en-US" sz="2000" dirty="0" smtClean="0"/>
                        <a:t>Eliminate </a:t>
                      </a:r>
                      <a:r>
                        <a:rPr lang="en-US" sz="2000" baseline="0" dirty="0" smtClean="0"/>
                        <a:t>special causes</a:t>
                      </a:r>
                      <a:endParaRPr lang="en-US" sz="2000" dirty="0"/>
                    </a:p>
                  </a:txBody>
                  <a:tcPr/>
                </a:tc>
                <a:extLst>
                  <a:ext uri="{0D108BD9-81ED-4DB2-BD59-A6C34878D82A}">
                    <a16:rowId xmlns:a16="http://schemas.microsoft.com/office/drawing/2014/main" val="10003"/>
                  </a:ext>
                </a:extLst>
              </a:tr>
              <a:tr h="370840">
                <a:tc>
                  <a:txBody>
                    <a:bodyPr/>
                    <a:lstStyle/>
                    <a:p>
                      <a:pPr algn="ctr"/>
                      <a:r>
                        <a:rPr lang="en-US" sz="2000" dirty="0" smtClean="0"/>
                        <a:t>No</a:t>
                      </a:r>
                      <a:endParaRPr lang="en-US" sz="2000" dirty="0"/>
                    </a:p>
                  </a:txBody>
                  <a:tcPr/>
                </a:tc>
                <a:tc>
                  <a:txBody>
                    <a:bodyPr/>
                    <a:lstStyle/>
                    <a:p>
                      <a:pPr algn="ctr"/>
                      <a:r>
                        <a:rPr lang="en-US" sz="2000" dirty="0" smtClean="0"/>
                        <a:t>No</a:t>
                      </a:r>
                      <a:endParaRPr lang="en-US" sz="2000" dirty="0"/>
                    </a:p>
                  </a:txBody>
                  <a:tcPr/>
                </a:tc>
                <a:tc>
                  <a:txBody>
                    <a:bodyPr/>
                    <a:lstStyle/>
                    <a:p>
                      <a:r>
                        <a:rPr lang="en-US" sz="2000" dirty="0" smtClean="0"/>
                        <a:t>Eliminate special causes,</a:t>
                      </a:r>
                      <a:r>
                        <a:rPr lang="en-US" sz="2000" baseline="0" dirty="0" smtClean="0"/>
                        <a:t> then re-center or reduce variation, simplify, redesign</a:t>
                      </a:r>
                      <a:endParaRPr lang="en-US" sz="2000" dirty="0"/>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533400" y="5105400"/>
            <a:ext cx="8077200" cy="1200329"/>
          </a:xfrm>
          <a:prstGeom prst="rect">
            <a:avLst/>
          </a:prstGeom>
          <a:noFill/>
        </p:spPr>
        <p:txBody>
          <a:bodyPr wrap="square" rtlCol="0">
            <a:spAutoFit/>
          </a:bodyPr>
          <a:lstStyle/>
          <a:p>
            <a:r>
              <a:rPr lang="en-US" b="0" i="0" u="sng" dirty="0" smtClean="0">
                <a:solidFill>
                  <a:srgbClr val="002060"/>
                </a:solidFill>
              </a:rPr>
              <a:t>Re-center </a:t>
            </a:r>
            <a:r>
              <a:rPr lang="en-US" b="0" i="0" dirty="0" smtClean="0">
                <a:solidFill>
                  <a:srgbClr val="002060"/>
                </a:solidFill>
              </a:rPr>
              <a:t>=&gt; change </a:t>
            </a:r>
            <a:r>
              <a:rPr lang="en-US" b="0" i="0" dirty="0" err="1" smtClean="0">
                <a:solidFill>
                  <a:srgbClr val="002060"/>
                </a:solidFill>
              </a:rPr>
              <a:t>setpoints</a:t>
            </a:r>
            <a:r>
              <a:rPr lang="en-US" b="0" i="0" dirty="0" smtClean="0">
                <a:solidFill>
                  <a:srgbClr val="002060"/>
                </a:solidFill>
              </a:rPr>
              <a:t>, rebalance, reduce NVA, reduce WIP, modify capacity</a:t>
            </a:r>
          </a:p>
          <a:p>
            <a:r>
              <a:rPr lang="en-US" b="0" i="0" u="sng" dirty="0" smtClean="0">
                <a:solidFill>
                  <a:srgbClr val="002060"/>
                </a:solidFill>
              </a:rPr>
              <a:t>Reduce variation</a:t>
            </a:r>
            <a:r>
              <a:rPr lang="en-US" b="0" i="0" dirty="0" smtClean="0">
                <a:solidFill>
                  <a:srgbClr val="002060"/>
                </a:solidFill>
              </a:rPr>
              <a:t> =&gt; standard work, 5S, improve flow/layout, reduce variation of inputs</a:t>
            </a:r>
            <a:endParaRPr lang="en-US" b="0" i="0" dirty="0">
              <a:solidFill>
                <a:srgbClr val="002060"/>
              </a:solidFill>
            </a:endParaRPr>
          </a:p>
        </p:txBody>
      </p:sp>
    </p:spTree>
    <p:extLst>
      <p:ext uri="{BB962C8B-B14F-4D97-AF65-F5344CB8AC3E}">
        <p14:creationId xmlns:p14="http://schemas.microsoft.com/office/powerpoint/2010/main" val="3374090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Measure Phase - Reflection</a:t>
            </a:r>
            <a:endParaRPr lang="en-US" dirty="0"/>
          </a:p>
        </p:txBody>
      </p:sp>
      <p:sp>
        <p:nvSpPr>
          <p:cNvPr id="4" name="Content Placeholder 2"/>
          <p:cNvSpPr>
            <a:spLocks noGrp="1"/>
          </p:cNvSpPr>
          <p:nvPr>
            <p:ph idx="4294967295"/>
          </p:nvPr>
        </p:nvSpPr>
        <p:spPr>
          <a:xfrm>
            <a:off x="616285" y="1201510"/>
            <a:ext cx="8229600" cy="4525963"/>
          </a:xfrm>
          <a:prstGeom prst="rect">
            <a:avLst/>
          </a:prstGeom>
        </p:spPr>
        <p:txBody>
          <a:bodyPr/>
          <a:lstStyle/>
          <a:p>
            <a:pPr marL="457200" indent="-457200">
              <a:buFont typeface="Arial" panose="020B0604020202020204" pitchFamily="34" charset="0"/>
              <a:buChar char="•"/>
            </a:pPr>
            <a:r>
              <a:rPr lang="en-US" dirty="0" smtClean="0">
                <a:solidFill>
                  <a:schemeClr val="tx1"/>
                </a:solidFill>
              </a:rPr>
              <a:t>How does </a:t>
            </a:r>
            <a:r>
              <a:rPr lang="en-US" dirty="0">
                <a:solidFill>
                  <a:schemeClr val="tx1"/>
                </a:solidFill>
              </a:rPr>
              <a:t>the amount of late deliveries compare to Pete’s breakeven analysis for profitability?</a:t>
            </a:r>
          </a:p>
          <a:p>
            <a:pPr marL="457200" indent="-457200">
              <a:buFont typeface="Arial" panose="020B0604020202020204" pitchFamily="34" charset="0"/>
              <a:buChar char="•"/>
            </a:pPr>
            <a:r>
              <a:rPr lang="en-US" dirty="0">
                <a:solidFill>
                  <a:schemeClr val="tx1"/>
                </a:solidFill>
              </a:rPr>
              <a:t>Would you offer the delivery guarantee?</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90" y="3813049"/>
            <a:ext cx="7488975" cy="241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831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Measure Phase – Project Charter Update</a:t>
            </a:r>
            <a:endParaRPr lang="en-US" sz="3600" dirty="0"/>
          </a:p>
        </p:txBody>
      </p:sp>
      <p:sp>
        <p:nvSpPr>
          <p:cNvPr id="4" name="Content Placeholder 2"/>
          <p:cNvSpPr>
            <a:spLocks noGrp="1"/>
          </p:cNvSpPr>
          <p:nvPr>
            <p:ph idx="4294967295"/>
          </p:nvPr>
        </p:nvSpPr>
        <p:spPr>
          <a:xfrm>
            <a:off x="914400" y="1278320"/>
            <a:ext cx="8229600" cy="4525963"/>
          </a:xfrm>
          <a:prstGeom prst="rect">
            <a:avLst/>
          </a:prstGeom>
        </p:spPr>
        <p:txBody>
          <a:bodyPr/>
          <a:lstStyle/>
          <a:p>
            <a:r>
              <a:rPr lang="en-US" dirty="0" smtClean="0">
                <a:solidFill>
                  <a:schemeClr val="tx1"/>
                </a:solidFill>
              </a:rPr>
              <a:t>With your team, take 5 minutes to add the following to your project charter:</a:t>
            </a:r>
          </a:p>
          <a:p>
            <a:pPr marL="342900" lvl="1" indent="-342900">
              <a:buFont typeface="Arial" panose="020B0604020202020204" pitchFamily="34" charset="0"/>
              <a:buChar char="•"/>
            </a:pPr>
            <a:r>
              <a:rPr lang="en-US" dirty="0" smtClean="0">
                <a:solidFill>
                  <a:schemeClr val="tx1"/>
                </a:solidFill>
              </a:rPr>
              <a:t>Deliverables</a:t>
            </a:r>
          </a:p>
          <a:p>
            <a:pPr marL="342900" lvl="1" indent="-342900">
              <a:buFont typeface="Arial" panose="020B0604020202020204" pitchFamily="34" charset="0"/>
              <a:buChar char="•"/>
            </a:pPr>
            <a:r>
              <a:rPr lang="en-US" dirty="0" smtClean="0">
                <a:solidFill>
                  <a:schemeClr val="tx1"/>
                </a:solidFill>
              </a:rPr>
              <a:t>Goals/Metrics</a:t>
            </a:r>
          </a:p>
          <a:p>
            <a:pPr marL="457200" lvl="1" indent="0">
              <a:buNone/>
            </a:pPr>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52400" y="1371600"/>
            <a:ext cx="685800" cy="894359"/>
          </a:xfrm>
          <a:prstGeom prst="rect">
            <a:avLst/>
          </a:prstGeom>
          <a:noFill/>
          <a:ln w="9525">
            <a:noFill/>
            <a:miter lim="800000"/>
            <a:headEnd/>
            <a:tailEnd/>
          </a:ln>
        </p:spPr>
      </p:pic>
    </p:spTree>
    <p:extLst>
      <p:ext uri="{BB962C8B-B14F-4D97-AF65-F5344CB8AC3E}">
        <p14:creationId xmlns:p14="http://schemas.microsoft.com/office/powerpoint/2010/main" val="1079677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Analyze Phase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8091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AutoShape 195"/>
          <p:cNvSpPr>
            <a:spLocks noChangeArrowheads="1"/>
          </p:cNvSpPr>
          <p:nvPr/>
        </p:nvSpPr>
        <p:spPr bwMode="auto">
          <a:xfrm>
            <a:off x="5720957" y="1783528"/>
            <a:ext cx="613259"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AutoShape 195"/>
          <p:cNvSpPr>
            <a:spLocks noChangeArrowheads="1"/>
          </p:cNvSpPr>
          <p:nvPr/>
        </p:nvSpPr>
        <p:spPr bwMode="auto">
          <a:xfrm rot="10800000">
            <a:off x="5644148" y="4318257"/>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AutoShape 195"/>
          <p:cNvSpPr>
            <a:spLocks noChangeArrowheads="1"/>
          </p:cNvSpPr>
          <p:nvPr/>
        </p:nvSpPr>
        <p:spPr bwMode="auto">
          <a:xfrm rot="10800000">
            <a:off x="2763773" y="4318258"/>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AutoShape 195"/>
          <p:cNvSpPr>
            <a:spLocks noChangeArrowheads="1"/>
          </p:cNvSpPr>
          <p:nvPr/>
        </p:nvSpPr>
        <p:spPr bwMode="auto">
          <a:xfrm rot="5400000">
            <a:off x="7961297" y="3178958"/>
            <a:ext cx="691290" cy="409750"/>
          </a:xfrm>
          <a:prstGeom prst="rightArrow">
            <a:avLst>
              <a:gd name="adj1" fmla="val 50000"/>
              <a:gd name="adj2" fmla="val 75000"/>
            </a:avLst>
          </a:prstGeom>
          <a:solidFill>
            <a:srgbClr val="333399"/>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descr="ANd9GcRvwuLBPWHSk97jvhONpto7Ac2ooFOKSXoMoZk8nxvUuOOc15agQQ"/>
          <p:cNvPicPr>
            <a:picLocks noChangeAspect="1" noChangeArrowheads="1"/>
          </p:cNvPicPr>
          <p:nvPr/>
        </p:nvPicPr>
        <p:blipFill>
          <a:blip r:embed="rId2" cstate="print"/>
          <a:srcRect/>
          <a:stretch>
            <a:fillRect/>
          </a:stretch>
        </p:blipFill>
        <p:spPr bwMode="auto">
          <a:xfrm>
            <a:off x="3647087" y="3830141"/>
            <a:ext cx="1496122" cy="1384261"/>
          </a:xfrm>
          <a:prstGeom prst="rect">
            <a:avLst/>
          </a:prstGeom>
          <a:noFill/>
          <a:ln w="38100">
            <a:solidFill>
              <a:srgbClr val="333399"/>
            </a:solidFill>
            <a:miter lim="800000"/>
            <a:headEnd/>
            <a:tailEnd/>
          </a:ln>
        </p:spPr>
      </p:pic>
      <p:pic>
        <p:nvPicPr>
          <p:cNvPr id="9" name="Picture 14" descr="failed%20motor%20cause%20map"/>
          <p:cNvPicPr>
            <a:picLocks noChangeAspect="1" noChangeArrowheads="1"/>
          </p:cNvPicPr>
          <p:nvPr/>
        </p:nvPicPr>
        <p:blipFill>
          <a:blip r:embed="rId3" cstate="print"/>
          <a:srcRect/>
          <a:stretch>
            <a:fillRect/>
          </a:stretch>
        </p:blipFill>
        <p:spPr bwMode="auto">
          <a:xfrm>
            <a:off x="6743424" y="1348368"/>
            <a:ext cx="1781098" cy="1282729"/>
          </a:xfrm>
          <a:prstGeom prst="rect">
            <a:avLst/>
          </a:prstGeom>
          <a:noFill/>
          <a:ln w="38100">
            <a:solidFill>
              <a:srgbClr val="333399"/>
            </a:solidFill>
            <a:miter lim="800000"/>
            <a:headEnd/>
            <a:tailEnd/>
          </a:ln>
        </p:spPr>
      </p:pic>
      <p:pic>
        <p:nvPicPr>
          <p:cNvPr id="10" name="Picture 17" descr="ANd9GcStn1Nu3pW_dk8NnpFz2y--v06YJynvphFDPxk6tFXZwwuww3jm"/>
          <p:cNvPicPr>
            <a:picLocks noChangeAspect="1" noChangeArrowheads="1"/>
          </p:cNvPicPr>
          <p:nvPr/>
        </p:nvPicPr>
        <p:blipFill>
          <a:blip r:embed="rId4" cstate="print"/>
          <a:srcRect/>
          <a:stretch>
            <a:fillRect/>
          </a:stretch>
        </p:blipFill>
        <p:spPr bwMode="auto">
          <a:xfrm>
            <a:off x="6565867" y="3841581"/>
            <a:ext cx="2066073" cy="1365671"/>
          </a:xfrm>
          <a:prstGeom prst="rect">
            <a:avLst/>
          </a:prstGeom>
          <a:noFill/>
          <a:ln w="38100">
            <a:solidFill>
              <a:srgbClr val="333399"/>
            </a:solidFill>
            <a:miter lim="800000"/>
            <a:headEnd/>
            <a:tailEnd/>
          </a:ln>
        </p:spPr>
      </p:pic>
      <p:pic>
        <p:nvPicPr>
          <p:cNvPr id="11" name="Picture 28" descr="ANd9GcSk296ED5D7RwdrhkbRrwEopem81YOwhwDd3B3bllufIDz5381SGQ"/>
          <p:cNvPicPr>
            <a:picLocks noChangeAspect="1" noChangeArrowheads="1"/>
          </p:cNvPicPr>
          <p:nvPr/>
        </p:nvPicPr>
        <p:blipFill>
          <a:blip r:embed="rId5" cstate="print"/>
          <a:srcRect/>
          <a:stretch>
            <a:fillRect/>
          </a:stretch>
        </p:blipFill>
        <p:spPr bwMode="auto">
          <a:xfrm>
            <a:off x="3339847" y="1348368"/>
            <a:ext cx="2137317" cy="1291310"/>
          </a:xfrm>
          <a:prstGeom prst="rect">
            <a:avLst/>
          </a:prstGeom>
          <a:noFill/>
          <a:ln w="38100">
            <a:solidFill>
              <a:srgbClr val="333399"/>
            </a:solidFill>
            <a:miter lim="800000"/>
            <a:headEnd/>
            <a:tailEnd/>
          </a:ln>
        </p:spPr>
      </p:pic>
      <p:pic>
        <p:nvPicPr>
          <p:cNvPr id="12" name="Picture 24" descr="ANd9GcQii6BGfxkpYADdw_0-3YVFOvoNu0vVqpFN_oi7i0keAHhVMYYLVQ"/>
          <p:cNvPicPr>
            <a:picLocks noChangeAspect="1" noChangeArrowheads="1"/>
          </p:cNvPicPr>
          <p:nvPr/>
        </p:nvPicPr>
        <p:blipFill>
          <a:blip r:embed="rId6" cstate="print"/>
          <a:srcRect r="45833"/>
          <a:stretch>
            <a:fillRect/>
          </a:stretch>
        </p:blipFill>
        <p:spPr bwMode="auto">
          <a:xfrm>
            <a:off x="1496665" y="3841581"/>
            <a:ext cx="926171" cy="1385692"/>
          </a:xfrm>
          <a:prstGeom prst="rect">
            <a:avLst/>
          </a:prstGeom>
          <a:noFill/>
          <a:ln w="38100">
            <a:solidFill>
              <a:srgbClr val="333399"/>
            </a:solidFill>
            <a:miter lim="800000"/>
            <a:headEnd/>
            <a:tailEnd/>
          </a:ln>
        </p:spPr>
      </p:pic>
      <p:sp>
        <p:nvSpPr>
          <p:cNvPr id="13" name="TextBox 17"/>
          <p:cNvSpPr txBox="1">
            <a:spLocks noChangeArrowheads="1"/>
          </p:cNvSpPr>
          <p:nvPr/>
        </p:nvSpPr>
        <p:spPr bwMode="auto">
          <a:xfrm>
            <a:off x="881927" y="1540393"/>
            <a:ext cx="712439" cy="1107996"/>
          </a:xfrm>
          <a:prstGeom prst="rect">
            <a:avLst/>
          </a:prstGeom>
          <a:noFill/>
          <a:ln w="9525">
            <a:noFill/>
            <a:miter lim="800000"/>
            <a:headEnd/>
            <a:tailEnd/>
          </a:ln>
        </p:spPr>
        <p:txBody>
          <a:bodyPr>
            <a:spAutoFit/>
          </a:bodyPr>
          <a:lstStyle/>
          <a:p>
            <a:r>
              <a:rPr lang="en-US" sz="6600" b="1" dirty="0">
                <a:solidFill>
                  <a:schemeClr val="accent2">
                    <a:lumMod val="75000"/>
                  </a:schemeClr>
                </a:solidFill>
                <a:cs typeface="Arial" charset="0"/>
              </a:rPr>
              <a:t>A</a:t>
            </a:r>
          </a:p>
        </p:txBody>
      </p:sp>
      <p:sp>
        <p:nvSpPr>
          <p:cNvPr id="14" name="Text Box 18"/>
          <p:cNvSpPr txBox="1">
            <a:spLocks noChangeArrowheads="1"/>
          </p:cNvSpPr>
          <p:nvPr/>
        </p:nvSpPr>
        <p:spPr bwMode="auto">
          <a:xfrm>
            <a:off x="6415036" y="2692543"/>
            <a:ext cx="2493536" cy="338554"/>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smtClean="0">
                <a:ln>
                  <a:noFill/>
                </a:ln>
                <a:solidFill>
                  <a:srgbClr val="333399"/>
                </a:solidFill>
                <a:effectLst/>
                <a:uLnTx/>
                <a:uFillTx/>
              </a:rPr>
              <a:t>Create a</a:t>
            </a:r>
            <a:r>
              <a:rPr kumimoji="0" lang="en-US" sz="1600" b="1" i="0" u="none" strike="noStrike" kern="0" cap="none" spc="0" normalizeH="0" noProof="0" dirty="0" smtClean="0">
                <a:ln>
                  <a:noFill/>
                </a:ln>
                <a:solidFill>
                  <a:srgbClr val="333399"/>
                </a:solidFill>
                <a:effectLst/>
                <a:uLnTx/>
                <a:uFillTx/>
              </a:rPr>
              <a:t> Cause Map</a:t>
            </a:r>
            <a:endParaRPr kumimoji="0" lang="en-US" sz="1600" b="1" i="0" u="none" strike="noStrike" kern="0" cap="none" spc="0" normalizeH="0" baseline="0" noProof="0" dirty="0">
              <a:ln>
                <a:noFill/>
              </a:ln>
              <a:solidFill>
                <a:sysClr val="windowText" lastClr="000000"/>
              </a:solidFill>
              <a:effectLst/>
              <a:uLnTx/>
              <a:uFillTx/>
            </a:endParaRPr>
          </a:p>
        </p:txBody>
      </p:sp>
      <p:sp>
        <p:nvSpPr>
          <p:cNvPr id="15" name="Text Box 19"/>
          <p:cNvSpPr txBox="1">
            <a:spLocks noChangeArrowheads="1"/>
          </p:cNvSpPr>
          <p:nvPr/>
        </p:nvSpPr>
        <p:spPr bwMode="auto">
          <a:xfrm>
            <a:off x="3290868" y="5207252"/>
            <a:ext cx="2208560" cy="58477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Conduct </a:t>
            </a:r>
            <a:r>
              <a:rPr kumimoji="0" lang="en-US" sz="1600" b="1" i="0" u="none" strike="noStrike" kern="0" cap="none" spc="0" normalizeH="0" baseline="0" noProof="0" dirty="0" smtClean="0">
                <a:ln>
                  <a:noFill/>
                </a:ln>
                <a:solidFill>
                  <a:srgbClr val="333399"/>
                </a:solidFill>
                <a:effectLst/>
                <a:uLnTx/>
                <a:uFillTx/>
              </a:rPr>
              <a:t>Experiments</a:t>
            </a:r>
            <a:endParaRPr kumimoji="0" lang="en-US" sz="1600" b="1" i="0" u="none" strike="noStrike" kern="0" cap="none" spc="0" normalizeH="0" baseline="0" noProof="0" dirty="0">
              <a:ln>
                <a:noFill/>
              </a:ln>
              <a:solidFill>
                <a:sysClr val="windowText" lastClr="000000"/>
              </a:solidFill>
              <a:effectLst/>
              <a:uLnTx/>
              <a:uFillTx/>
            </a:endParaRPr>
          </a:p>
        </p:txBody>
      </p:sp>
      <p:sp>
        <p:nvSpPr>
          <p:cNvPr id="16" name="Text Box 20"/>
          <p:cNvSpPr txBox="1">
            <a:spLocks noChangeArrowheads="1"/>
          </p:cNvSpPr>
          <p:nvPr/>
        </p:nvSpPr>
        <p:spPr bwMode="auto">
          <a:xfrm>
            <a:off x="3183015" y="2730948"/>
            <a:ext cx="2464343" cy="58477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Display theories about potential </a:t>
            </a:r>
            <a:r>
              <a:rPr kumimoji="0" lang="en-US" sz="1600" b="1" i="0" u="none" strike="noStrike" kern="0" cap="none" spc="0" normalizeH="0" baseline="0" noProof="0" dirty="0" smtClean="0">
                <a:ln>
                  <a:noFill/>
                </a:ln>
                <a:solidFill>
                  <a:srgbClr val="333399"/>
                </a:solidFill>
                <a:effectLst/>
                <a:uLnTx/>
                <a:uFillTx/>
              </a:rPr>
              <a:t>causes</a:t>
            </a:r>
            <a:endParaRPr kumimoji="0" lang="en-US" sz="1600" b="1" i="0" u="none" strike="noStrike" kern="0" cap="none" spc="0" normalizeH="0" baseline="0" noProof="0" dirty="0">
              <a:ln>
                <a:noFill/>
              </a:ln>
              <a:solidFill>
                <a:sysClr val="windowText" lastClr="000000"/>
              </a:solidFill>
              <a:effectLst/>
              <a:uLnTx/>
              <a:uFillTx/>
            </a:endParaRPr>
          </a:p>
        </p:txBody>
      </p:sp>
      <p:sp>
        <p:nvSpPr>
          <p:cNvPr id="17" name="Text Box 22"/>
          <p:cNvSpPr txBox="1">
            <a:spLocks noChangeArrowheads="1"/>
          </p:cNvSpPr>
          <p:nvPr/>
        </p:nvSpPr>
        <p:spPr bwMode="auto">
          <a:xfrm>
            <a:off x="1044118" y="5256978"/>
            <a:ext cx="1846964" cy="584775"/>
          </a:xfrm>
          <a:prstGeom prst="rect">
            <a:avLst/>
          </a:prstGeom>
          <a:noFill/>
          <a:ln w="25400">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Validate critical </a:t>
            </a:r>
            <a:r>
              <a:rPr kumimoji="0" lang="en-US" sz="1600" b="1" i="0" u="none" strike="noStrike" kern="0" cap="none" spc="0" normalizeH="0" baseline="0" noProof="0" dirty="0" smtClean="0">
                <a:ln>
                  <a:noFill/>
                </a:ln>
                <a:solidFill>
                  <a:srgbClr val="333399"/>
                </a:solidFill>
                <a:effectLst/>
                <a:uLnTx/>
                <a:uFillTx/>
              </a:rPr>
              <a:t>X’s</a:t>
            </a:r>
            <a:endParaRPr kumimoji="0" lang="en-US" sz="1600" b="1" i="0" u="none" strike="noStrike" kern="0" cap="none" spc="0" normalizeH="0" baseline="0" noProof="0" dirty="0">
              <a:ln>
                <a:noFill/>
              </a:ln>
              <a:solidFill>
                <a:sysClr val="windowText" lastClr="000000"/>
              </a:solidFill>
              <a:effectLst/>
              <a:uLnTx/>
              <a:uFillTx/>
            </a:endParaRPr>
          </a:p>
        </p:txBody>
      </p:sp>
      <p:sp>
        <p:nvSpPr>
          <p:cNvPr id="18" name="Text Box 21"/>
          <p:cNvSpPr txBox="1">
            <a:spLocks noChangeArrowheads="1"/>
          </p:cNvSpPr>
          <p:nvPr/>
        </p:nvSpPr>
        <p:spPr bwMode="auto">
          <a:xfrm>
            <a:off x="6565867" y="5304083"/>
            <a:ext cx="2066073" cy="584775"/>
          </a:xfrm>
          <a:prstGeom prst="rect">
            <a:avLst/>
          </a:prstGeom>
          <a:noFill/>
          <a:ln w="254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333399"/>
                </a:solidFill>
                <a:effectLst/>
                <a:uLnTx/>
                <a:uFillTx/>
              </a:rPr>
              <a:t>Conduct hypothesis </a:t>
            </a:r>
            <a:r>
              <a:rPr kumimoji="0" lang="en-US" sz="1600" b="1" i="0" u="none" strike="noStrike" kern="0" cap="none" spc="0" normalizeH="0" baseline="0" noProof="0" dirty="0" smtClean="0">
                <a:ln>
                  <a:noFill/>
                </a:ln>
                <a:solidFill>
                  <a:srgbClr val="333399"/>
                </a:solidFill>
                <a:effectLst/>
                <a:uLnTx/>
                <a:uFillTx/>
              </a:rPr>
              <a:t>tests</a:t>
            </a:r>
            <a:endParaRPr kumimoji="0" lang="en-US" sz="1600" b="1" i="0" u="none" strike="noStrike" kern="0" cap="none" spc="0" normalizeH="0" baseline="0" noProof="0" dirty="0">
              <a:ln>
                <a:noFill/>
              </a:ln>
              <a:solidFill>
                <a:sysClr val="windowText" lastClr="000000"/>
              </a:solidFill>
              <a:effectLst/>
              <a:uLnTx/>
              <a:uFillTx/>
            </a:endParaRPr>
          </a:p>
        </p:txBody>
      </p:sp>
      <p:graphicFrame>
        <p:nvGraphicFramePr>
          <p:cNvPr id="19" name="Diagram 18"/>
          <p:cNvGraphicFramePr/>
          <p:nvPr>
            <p:extLst>
              <p:ext uri="{D42A27DB-BD31-4B8C-83A1-F6EECF244321}">
                <p14:modId xmlns:p14="http://schemas.microsoft.com/office/powerpoint/2010/main" val="3655568328"/>
              </p:ext>
            </p:extLst>
          </p:nvPr>
        </p:nvGraphicFramePr>
        <p:xfrm>
          <a:off x="75422" y="1271558"/>
          <a:ext cx="2408945" cy="16130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540333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Tollgate Questions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What are the significant inputs (</a:t>
            </a:r>
            <a:r>
              <a:rPr lang="en-US" dirty="0" err="1"/>
              <a:t>Xs</a:t>
            </a:r>
            <a:r>
              <a:rPr lang="en-US" dirty="0"/>
              <a:t>) affecting the output of concern (also known as Ys or CTQs)?</a:t>
            </a:r>
          </a:p>
          <a:p>
            <a:pPr marL="457200" indent="-457200">
              <a:buFont typeface="Arial" panose="020B0604020202020204" pitchFamily="34" charset="0"/>
              <a:buChar char="•"/>
            </a:pPr>
            <a:r>
              <a:rPr lang="en-US" dirty="0"/>
              <a:t>What are the target levels of those inputs (</a:t>
            </a:r>
            <a:r>
              <a:rPr lang="en-US" dirty="0" err="1"/>
              <a:t>Xs</a:t>
            </a:r>
            <a:r>
              <a:rPr lang="en-US" dirty="0"/>
              <a:t>) that optimize the output of concern?</a:t>
            </a:r>
          </a:p>
          <a:p>
            <a:pPr marL="457200" indent="-457200">
              <a:buFont typeface="Arial" panose="020B0604020202020204" pitchFamily="34" charset="0"/>
              <a:buChar char="•"/>
            </a:pPr>
            <a:r>
              <a:rPr lang="en-US" dirty="0"/>
              <a:t>Are the input processes stable and capable? </a:t>
            </a:r>
          </a:p>
          <a:p>
            <a:pPr marL="457200" indent="-457200">
              <a:buFont typeface="Arial" panose="020B0604020202020204" pitchFamily="34" charset="0"/>
              <a:buChar char="•"/>
            </a:pPr>
            <a:r>
              <a:rPr lang="en-US" dirty="0"/>
              <a:t>What are the underlying sources of process variability? </a:t>
            </a:r>
          </a:p>
          <a:p>
            <a:pPr marL="457200" indent="-457200">
              <a:buFont typeface="Arial" panose="020B0604020202020204" pitchFamily="34" charset="0"/>
              <a:buChar char="•"/>
            </a:pPr>
            <a:r>
              <a:rPr lang="en-US" dirty="0"/>
              <a:t>Have alternate methods been validated as effective? </a:t>
            </a:r>
          </a:p>
          <a:p>
            <a:pPr marL="457200" indent="-457200">
              <a:buFont typeface="Arial" panose="020B0604020202020204" pitchFamily="34" charset="0"/>
              <a:buChar char="•"/>
            </a:pPr>
            <a:r>
              <a:rPr lang="en-US" dirty="0"/>
              <a:t>Are the interactions between inputs identified, understood and optimized?</a:t>
            </a:r>
          </a:p>
          <a:p>
            <a:endParaRPr lang="en-US" dirty="0"/>
          </a:p>
        </p:txBody>
      </p:sp>
    </p:spTree>
    <p:extLst>
      <p:ext uri="{BB962C8B-B14F-4D97-AF65-F5344CB8AC3E}">
        <p14:creationId xmlns:p14="http://schemas.microsoft.com/office/powerpoint/2010/main" val="479331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Tools Applied</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For identification of potential </a:t>
            </a:r>
            <a:r>
              <a:rPr lang="en-US" dirty="0" err="1"/>
              <a:t>Xs</a:t>
            </a:r>
            <a:r>
              <a:rPr lang="en-US" dirty="0"/>
              <a:t>:</a:t>
            </a:r>
          </a:p>
          <a:p>
            <a:pPr lvl="1"/>
            <a:r>
              <a:rPr lang="en-US" sz="2000" dirty="0" smtClean="0"/>
              <a:t>Cause </a:t>
            </a:r>
            <a:r>
              <a:rPr lang="en-US" sz="2000" dirty="0"/>
              <a:t>and Effect matrix</a:t>
            </a:r>
          </a:p>
          <a:p>
            <a:pPr lvl="1"/>
            <a:r>
              <a:rPr lang="en-US" sz="2000" dirty="0" smtClean="0"/>
              <a:t>Pareto</a:t>
            </a:r>
            <a:endParaRPr lang="en-US" sz="2000" dirty="0"/>
          </a:p>
          <a:p>
            <a:pPr lvl="1"/>
            <a:r>
              <a:rPr lang="en-US" sz="2000" dirty="0" smtClean="0"/>
              <a:t>Failure </a:t>
            </a:r>
            <a:r>
              <a:rPr lang="en-US" sz="2000" dirty="0"/>
              <a:t>Mode Effects Analysis</a:t>
            </a:r>
          </a:p>
          <a:p>
            <a:pPr marL="457200" indent="-457200">
              <a:buFont typeface="Arial" panose="020B0604020202020204" pitchFamily="34" charset="0"/>
              <a:buChar char="•"/>
            </a:pPr>
            <a:r>
              <a:rPr lang="en-US" dirty="0"/>
              <a:t>For statistical testing on </a:t>
            </a:r>
            <a:r>
              <a:rPr lang="en-US" dirty="0" err="1"/>
              <a:t>Xs</a:t>
            </a:r>
            <a:r>
              <a:rPr lang="en-US" dirty="0"/>
              <a:t>, analyzing and verifying:</a:t>
            </a:r>
          </a:p>
          <a:p>
            <a:pPr lvl="1"/>
            <a:r>
              <a:rPr lang="en-US" sz="2000" dirty="0" smtClean="0"/>
              <a:t>ANOVA</a:t>
            </a:r>
            <a:endParaRPr lang="en-US" sz="2000" dirty="0"/>
          </a:p>
          <a:p>
            <a:pPr lvl="1"/>
            <a:r>
              <a:rPr lang="en-US" sz="2000" dirty="0" smtClean="0"/>
              <a:t>T-test</a:t>
            </a:r>
            <a:r>
              <a:rPr lang="en-US" sz="2000" dirty="0"/>
              <a:t>, Z-test, Chi-square</a:t>
            </a:r>
          </a:p>
          <a:p>
            <a:pPr marL="457200" indent="-457200">
              <a:buFont typeface="Arial" panose="020B0604020202020204" pitchFamily="34" charset="0"/>
              <a:buChar char="•"/>
            </a:pPr>
            <a:r>
              <a:rPr lang="en-US" dirty="0"/>
              <a:t>For modeling and optimization</a:t>
            </a:r>
          </a:p>
          <a:p>
            <a:pPr lvl="1"/>
            <a:r>
              <a:rPr lang="en-US" sz="2000" dirty="0" smtClean="0"/>
              <a:t>Regression</a:t>
            </a:r>
            <a:endParaRPr lang="en-US" sz="2000" dirty="0"/>
          </a:p>
          <a:p>
            <a:pPr lvl="1"/>
            <a:r>
              <a:rPr lang="en-US" sz="2000" dirty="0" smtClean="0"/>
              <a:t>DOE</a:t>
            </a:r>
            <a:endParaRPr lang="en-US" sz="2000" dirty="0"/>
          </a:p>
          <a:p>
            <a:endParaRPr lang="en-US" dirty="0"/>
          </a:p>
        </p:txBody>
      </p:sp>
    </p:spTree>
    <p:extLst>
      <p:ext uri="{BB962C8B-B14F-4D97-AF65-F5344CB8AC3E}">
        <p14:creationId xmlns:p14="http://schemas.microsoft.com/office/powerpoint/2010/main" val="22365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Business Case</a:t>
            </a:r>
            <a:endParaRPr lang="en-US" dirty="0"/>
          </a:p>
        </p:txBody>
      </p:sp>
      <p:sp>
        <p:nvSpPr>
          <p:cNvPr id="3" name="Content Placeholder 2"/>
          <p:cNvSpPr>
            <a:spLocks noGrp="1"/>
          </p:cNvSpPr>
          <p:nvPr>
            <p:ph idx="1"/>
          </p:nvPr>
        </p:nvSpPr>
        <p:spPr/>
        <p:txBody>
          <a:bodyPr/>
          <a:lstStyle/>
          <a:p>
            <a:r>
              <a:rPr lang="en-US" dirty="0"/>
              <a:t>Pete’s Pizzeria has been in the pizza delivery business for over 30 years.   Recently, a new competitor entered the market guaranteeing delivery within </a:t>
            </a:r>
            <a:r>
              <a:rPr lang="en-US" b="1" u="sng" dirty="0"/>
              <a:t>30 minutes</a:t>
            </a:r>
            <a:r>
              <a:rPr lang="en-US" dirty="0"/>
              <a:t> of the order. The new competitor was beginning to take business away from Pete and he wondered if he should offer a delivery guarantee of his own.</a:t>
            </a:r>
          </a:p>
          <a:p>
            <a:pPr marL="0" indent="0">
              <a:buNone/>
            </a:pPr>
            <a:endParaRPr lang="en-US" dirty="0"/>
          </a:p>
        </p:txBody>
      </p:sp>
      <p:pic>
        <p:nvPicPr>
          <p:cNvPr id="4" name="Picture 3" descr="MCj02157910000[1]"/>
          <p:cNvPicPr>
            <a:picLocks noChangeAspect="1" noChangeArrowheads="1"/>
          </p:cNvPicPr>
          <p:nvPr/>
        </p:nvPicPr>
        <p:blipFill>
          <a:blip r:embed="rId2" cstate="print"/>
          <a:srcRect/>
          <a:stretch>
            <a:fillRect/>
          </a:stretch>
        </p:blipFill>
        <p:spPr bwMode="auto">
          <a:xfrm>
            <a:off x="8028450" y="390618"/>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3373093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Analyze Phase – Root Cause Analysis</a:t>
            </a:r>
            <a:endParaRPr lang="en-US" sz="3600" dirty="0"/>
          </a:p>
        </p:txBody>
      </p:sp>
      <p:pic>
        <p:nvPicPr>
          <p:cNvPr id="4" name="Picture 2"/>
          <p:cNvPicPr>
            <a:picLocks noGrp="1" noChangeAspect="1" noChangeArrowheads="1"/>
          </p:cNvPicPr>
          <p:nvPr>
            <p:ph idx="4294967295"/>
          </p:nvPr>
        </p:nvPicPr>
        <p:blipFill>
          <a:blip r:embed="rId2" cstate="print"/>
          <a:stretch>
            <a:fillRect/>
          </a:stretch>
        </p:blipFill>
        <p:spPr bwMode="auto">
          <a:xfrm>
            <a:off x="2793" y="1674753"/>
            <a:ext cx="5644547" cy="4525962"/>
          </a:xfrm>
          <a:prstGeom prst="rect">
            <a:avLst/>
          </a:prstGeom>
          <a:noFill/>
          <a:ln w="9525">
            <a:noFill/>
            <a:miter lim="800000"/>
            <a:headEnd/>
            <a:tailEnd/>
          </a:ln>
        </p:spPr>
      </p:pic>
      <p:sp>
        <p:nvSpPr>
          <p:cNvPr id="5" name="TextBox 4"/>
          <p:cNvSpPr txBox="1"/>
          <p:nvPr/>
        </p:nvSpPr>
        <p:spPr>
          <a:xfrm>
            <a:off x="5762555" y="1676400"/>
            <a:ext cx="3276600" cy="4524315"/>
          </a:xfrm>
          <a:prstGeom prst="rect">
            <a:avLst/>
          </a:prstGeom>
          <a:noFill/>
          <a:ln w="25400">
            <a:solidFill>
              <a:schemeClr val="tx1"/>
            </a:solidFill>
          </a:ln>
        </p:spPr>
        <p:txBody>
          <a:bodyPr wrap="square" rtlCol="0">
            <a:spAutoFit/>
          </a:bodyPr>
          <a:lstStyle/>
          <a:p>
            <a:r>
              <a:rPr lang="en-US" sz="2400" dirty="0" smtClean="0"/>
              <a:t>Cause-and-effect explains why a particular incident, problem or event occurred. The map builds backwards through time by asking  “why” questions. A cause and effect map creates a clear visual depiction of the current state</a:t>
            </a:r>
            <a:r>
              <a:rPr lang="en-US" dirty="0" smtClean="0"/>
              <a:t>.</a:t>
            </a:r>
            <a:endParaRPr lang="en-US" dirty="0"/>
          </a:p>
        </p:txBody>
      </p:sp>
    </p:spTree>
    <p:extLst>
      <p:ext uri="{BB962C8B-B14F-4D97-AF65-F5344CB8AC3E}">
        <p14:creationId xmlns:p14="http://schemas.microsoft.com/office/powerpoint/2010/main" val="828297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Cause &amp; Effect Map</a:t>
            </a:r>
            <a:endParaRPr lang="en-US" dirty="0"/>
          </a:p>
        </p:txBody>
      </p:sp>
      <p:sp>
        <p:nvSpPr>
          <p:cNvPr id="4" name="Rectangle 3"/>
          <p:cNvSpPr>
            <a:spLocks noGrp="1" noChangeArrowheads="1"/>
          </p:cNvSpPr>
          <p:nvPr>
            <p:ph idx="4294967295"/>
          </p:nvPr>
        </p:nvSpPr>
        <p:spPr>
          <a:xfrm>
            <a:off x="914400" y="1180497"/>
            <a:ext cx="8229600" cy="4525963"/>
          </a:xfrm>
          <a:prstGeom prst="rect">
            <a:avLst/>
          </a:prstGeom>
        </p:spPr>
        <p:txBody>
          <a:bodyPr/>
          <a:lstStyle/>
          <a:p>
            <a:r>
              <a:rPr lang="en-US" sz="2800" dirty="0" smtClean="0">
                <a:solidFill>
                  <a:schemeClr val="tx1"/>
                </a:solidFill>
              </a:rPr>
              <a:t>With your team, take 15 minutes to identify </a:t>
            </a:r>
            <a:r>
              <a:rPr lang="en-US" sz="2800" dirty="0">
                <a:solidFill>
                  <a:schemeClr val="tx1"/>
                </a:solidFill>
              </a:rPr>
              <a:t>the inputs that impact the response variable targeted for improvement.</a:t>
            </a:r>
          </a:p>
        </p:txBody>
      </p:sp>
      <p:sp>
        <p:nvSpPr>
          <p:cNvPr id="5" name="Rectangle 23"/>
          <p:cNvSpPr>
            <a:spLocks noChangeArrowheads="1"/>
          </p:cNvSpPr>
          <p:nvPr/>
        </p:nvSpPr>
        <p:spPr bwMode="auto">
          <a:xfrm>
            <a:off x="1981200" y="4182460"/>
            <a:ext cx="1796967" cy="462307"/>
          </a:xfrm>
          <a:prstGeom prst="rect">
            <a:avLst/>
          </a:prstGeom>
          <a:noFill/>
          <a:ln w="9525">
            <a:noFill/>
            <a:miter lim="800000"/>
            <a:headEnd/>
            <a:tailEnd/>
          </a:ln>
          <a:effectLst/>
        </p:spPr>
        <p:txBody>
          <a:bodyPr wrap="none" lIns="92075" tIns="46038" rIns="92075" bIns="46038">
            <a:spAutoFit/>
          </a:bodyPr>
          <a:lstStyle/>
          <a:p>
            <a:pPr algn="ctr" eaLnBrk="0" hangingPunct="0"/>
            <a:r>
              <a:rPr lang="en-US" sz="2400" b="1" dirty="0" smtClean="0">
                <a:latin typeface="Optima" charset="0"/>
              </a:rPr>
              <a:t>Y(_______)</a:t>
            </a:r>
            <a:endParaRPr lang="en-US" sz="2400" b="1" dirty="0">
              <a:latin typeface="Optima" charset="0"/>
            </a:endParaRPr>
          </a:p>
        </p:txBody>
      </p:sp>
      <p:sp>
        <p:nvSpPr>
          <p:cNvPr id="6" name="Rectangle 25"/>
          <p:cNvSpPr>
            <a:spLocks noChangeArrowheads="1"/>
          </p:cNvSpPr>
          <p:nvPr/>
        </p:nvSpPr>
        <p:spPr bwMode="auto">
          <a:xfrm>
            <a:off x="6553200" y="4419600"/>
            <a:ext cx="419987" cy="246863"/>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smtClean="0">
                <a:latin typeface="Optima" charset="0"/>
              </a:rPr>
              <a:t>X2b</a:t>
            </a:r>
            <a:endParaRPr lang="en-US" sz="1000" b="1" baseline="-25000" dirty="0">
              <a:latin typeface="Optima" charset="0"/>
            </a:endParaRPr>
          </a:p>
        </p:txBody>
      </p:sp>
      <p:grpSp>
        <p:nvGrpSpPr>
          <p:cNvPr id="7" name="Group 6"/>
          <p:cNvGrpSpPr/>
          <p:nvPr/>
        </p:nvGrpSpPr>
        <p:grpSpPr>
          <a:xfrm>
            <a:off x="3733800" y="2353660"/>
            <a:ext cx="3286733" cy="4157663"/>
            <a:chOff x="3733800" y="1828800"/>
            <a:chExt cx="3286733" cy="4157663"/>
          </a:xfrm>
        </p:grpSpPr>
        <p:sp>
          <p:nvSpPr>
            <p:cNvPr id="8" name="Rectangle 16"/>
            <p:cNvSpPr>
              <a:spLocks noChangeArrowheads="1"/>
            </p:cNvSpPr>
            <p:nvPr/>
          </p:nvSpPr>
          <p:spPr bwMode="auto">
            <a:xfrm>
              <a:off x="4495800" y="23622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9" name="Rectangle 17"/>
            <p:cNvSpPr>
              <a:spLocks noChangeArrowheads="1"/>
            </p:cNvSpPr>
            <p:nvPr/>
          </p:nvSpPr>
          <p:spPr bwMode="auto">
            <a:xfrm>
              <a:off x="4495800" y="37338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0" name="Rectangle 19"/>
            <p:cNvSpPr>
              <a:spLocks noChangeArrowheads="1"/>
            </p:cNvSpPr>
            <p:nvPr/>
          </p:nvSpPr>
          <p:spPr bwMode="auto">
            <a:xfrm>
              <a:off x="4495800" y="51816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1" name="Rectangle 24"/>
            <p:cNvSpPr>
              <a:spLocks noChangeArrowheads="1"/>
            </p:cNvSpPr>
            <p:nvPr/>
          </p:nvSpPr>
          <p:spPr bwMode="auto">
            <a:xfrm>
              <a:off x="5168900" y="2727325"/>
              <a:ext cx="317500" cy="244475"/>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a:latin typeface="Optima" charset="0"/>
                </a:rPr>
                <a:t>X</a:t>
              </a:r>
              <a:r>
                <a:rPr lang="en-US" sz="1000" b="1" baseline="-25000" dirty="0">
                  <a:latin typeface="Optima" charset="0"/>
                </a:rPr>
                <a:t>1</a:t>
              </a:r>
            </a:p>
          </p:txBody>
        </p:sp>
        <p:sp>
          <p:nvSpPr>
            <p:cNvPr id="12" name="Rectangle 26"/>
            <p:cNvSpPr>
              <a:spLocks noChangeArrowheads="1"/>
            </p:cNvSpPr>
            <p:nvPr/>
          </p:nvSpPr>
          <p:spPr bwMode="auto">
            <a:xfrm>
              <a:off x="5105400" y="5486400"/>
              <a:ext cx="317500" cy="244475"/>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a:latin typeface="Optima" charset="0"/>
                </a:rPr>
                <a:t>X</a:t>
              </a:r>
              <a:r>
                <a:rPr lang="en-US" sz="1000" b="1" baseline="-25000" dirty="0">
                  <a:latin typeface="Optima" charset="0"/>
                </a:rPr>
                <a:t>3</a:t>
              </a:r>
            </a:p>
          </p:txBody>
        </p:sp>
        <p:sp>
          <p:nvSpPr>
            <p:cNvPr id="13" name="Rectangle 27"/>
            <p:cNvSpPr>
              <a:spLocks noChangeArrowheads="1"/>
            </p:cNvSpPr>
            <p:nvPr/>
          </p:nvSpPr>
          <p:spPr bwMode="auto">
            <a:xfrm>
              <a:off x="5175250" y="4098925"/>
              <a:ext cx="317500" cy="244475"/>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a:latin typeface="Optima" charset="0"/>
                </a:rPr>
                <a:t>X</a:t>
              </a:r>
              <a:r>
                <a:rPr lang="en-US" sz="1000" b="1" baseline="-25000">
                  <a:latin typeface="Optima" charset="0"/>
                </a:rPr>
                <a:t>2</a:t>
              </a:r>
            </a:p>
          </p:txBody>
        </p:sp>
        <p:sp>
          <p:nvSpPr>
            <p:cNvPr id="14" name="Rectangle 29"/>
            <p:cNvSpPr>
              <a:spLocks noChangeArrowheads="1"/>
            </p:cNvSpPr>
            <p:nvPr/>
          </p:nvSpPr>
          <p:spPr bwMode="auto">
            <a:xfrm>
              <a:off x="6096000" y="25908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5" name="Rectangle 30"/>
            <p:cNvSpPr>
              <a:spLocks noChangeArrowheads="1"/>
            </p:cNvSpPr>
            <p:nvPr/>
          </p:nvSpPr>
          <p:spPr bwMode="auto">
            <a:xfrm>
              <a:off x="6096000" y="47244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6" name="Rectangle 31"/>
            <p:cNvSpPr>
              <a:spLocks noChangeArrowheads="1"/>
            </p:cNvSpPr>
            <p:nvPr/>
          </p:nvSpPr>
          <p:spPr bwMode="auto">
            <a:xfrm>
              <a:off x="6096000" y="40386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7" name="Rectangle 32"/>
            <p:cNvSpPr>
              <a:spLocks noChangeArrowheads="1"/>
            </p:cNvSpPr>
            <p:nvPr/>
          </p:nvSpPr>
          <p:spPr bwMode="auto">
            <a:xfrm>
              <a:off x="6096000" y="54102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8" name="Rectangle 34"/>
            <p:cNvSpPr>
              <a:spLocks noChangeArrowheads="1"/>
            </p:cNvSpPr>
            <p:nvPr/>
          </p:nvSpPr>
          <p:spPr bwMode="auto">
            <a:xfrm>
              <a:off x="6096000" y="33528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9" name="Rectangle 38"/>
            <p:cNvSpPr>
              <a:spLocks noChangeArrowheads="1"/>
            </p:cNvSpPr>
            <p:nvPr/>
          </p:nvSpPr>
          <p:spPr bwMode="auto">
            <a:xfrm>
              <a:off x="6096000" y="18288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20" name="Rectangle 44"/>
            <p:cNvSpPr>
              <a:spLocks noChangeArrowheads="1"/>
            </p:cNvSpPr>
            <p:nvPr/>
          </p:nvSpPr>
          <p:spPr bwMode="auto">
            <a:xfrm>
              <a:off x="6629400" y="2133600"/>
              <a:ext cx="366712" cy="244475"/>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a:latin typeface="Optima" charset="0"/>
                </a:rPr>
                <a:t>X</a:t>
              </a:r>
              <a:r>
                <a:rPr lang="en-US" sz="1000" b="1" baseline="-25000" dirty="0">
                  <a:latin typeface="Optima" charset="0"/>
                </a:rPr>
                <a:t>1a</a:t>
              </a:r>
            </a:p>
          </p:txBody>
        </p:sp>
        <p:sp>
          <p:nvSpPr>
            <p:cNvPr id="21" name="Rectangle 45"/>
            <p:cNvSpPr>
              <a:spLocks noChangeArrowheads="1"/>
            </p:cNvSpPr>
            <p:nvPr/>
          </p:nvSpPr>
          <p:spPr bwMode="auto">
            <a:xfrm>
              <a:off x="6629400" y="2895600"/>
              <a:ext cx="371475" cy="244475"/>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a:latin typeface="Optima" charset="0"/>
                </a:rPr>
                <a:t>X</a:t>
              </a:r>
              <a:r>
                <a:rPr lang="en-US" sz="1000" b="1" baseline="-25000" dirty="0">
                  <a:latin typeface="Optima" charset="0"/>
                </a:rPr>
                <a:t>1b</a:t>
              </a:r>
            </a:p>
          </p:txBody>
        </p:sp>
        <p:cxnSp>
          <p:nvCxnSpPr>
            <p:cNvPr id="22" name="Elbow Connector 21"/>
            <p:cNvCxnSpPr/>
            <p:nvPr/>
          </p:nvCxnSpPr>
          <p:spPr>
            <a:xfrm>
              <a:off x="5410200" y="2590800"/>
              <a:ext cx="685800" cy="3810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5410200" y="2133600"/>
              <a:ext cx="685800" cy="4572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a:off x="5410200" y="3962400"/>
              <a:ext cx="685800" cy="3810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5410200" y="3505200"/>
              <a:ext cx="685800" cy="4572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5410200" y="5486400"/>
              <a:ext cx="685800" cy="3810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5410200" y="5029200"/>
              <a:ext cx="685800" cy="457200"/>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8" idx="1"/>
              <a:endCxn id="10" idx="1"/>
            </p:cNvCxnSpPr>
            <p:nvPr/>
          </p:nvCxnSpPr>
          <p:spPr>
            <a:xfrm rot="10800000" flipV="1">
              <a:off x="4495800" y="2650331"/>
              <a:ext cx="1588" cy="2819399"/>
            </a:xfrm>
            <a:prstGeom prst="bentConnector3">
              <a:avLst>
                <a:gd name="adj1" fmla="val 44785908"/>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33800" y="3733800"/>
              <a:ext cx="990600" cy="369332"/>
            </a:xfrm>
            <a:prstGeom prst="rect">
              <a:avLst/>
            </a:prstGeom>
            <a:noFill/>
          </p:spPr>
          <p:txBody>
            <a:bodyPr wrap="square" rtlCol="0">
              <a:spAutoFit/>
            </a:bodyPr>
            <a:lstStyle/>
            <a:p>
              <a:r>
                <a:rPr lang="en-US" dirty="0" smtClean="0"/>
                <a:t>_____</a:t>
              </a:r>
              <a:endParaRPr lang="en-US" dirty="0"/>
            </a:p>
          </p:txBody>
        </p:sp>
        <p:sp>
          <p:nvSpPr>
            <p:cNvPr id="30" name="Rectangle 45"/>
            <p:cNvSpPr>
              <a:spLocks noChangeArrowheads="1"/>
            </p:cNvSpPr>
            <p:nvPr/>
          </p:nvSpPr>
          <p:spPr bwMode="auto">
            <a:xfrm>
              <a:off x="6621976" y="3657600"/>
              <a:ext cx="386323" cy="246863"/>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smtClean="0">
                  <a:latin typeface="Optima" charset="0"/>
                </a:rPr>
                <a:t>X</a:t>
              </a:r>
              <a:r>
                <a:rPr lang="en-US" sz="800" b="1" dirty="0" smtClean="0">
                  <a:latin typeface="Optima" charset="0"/>
                </a:rPr>
                <a:t>2a</a:t>
              </a:r>
              <a:endParaRPr lang="en-US" sz="800" b="1" baseline="-25000" dirty="0">
                <a:latin typeface="Optima" charset="0"/>
              </a:endParaRPr>
            </a:p>
          </p:txBody>
        </p:sp>
        <p:sp>
          <p:nvSpPr>
            <p:cNvPr id="31" name="Rectangle 45"/>
            <p:cNvSpPr>
              <a:spLocks noChangeArrowheads="1"/>
            </p:cNvSpPr>
            <p:nvPr/>
          </p:nvSpPr>
          <p:spPr bwMode="auto">
            <a:xfrm>
              <a:off x="6619571" y="4343400"/>
              <a:ext cx="391133" cy="246863"/>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smtClean="0">
                  <a:latin typeface="Optima" charset="0"/>
                </a:rPr>
                <a:t>X</a:t>
              </a:r>
              <a:r>
                <a:rPr lang="en-US" sz="800" b="1" dirty="0" smtClean="0">
                  <a:latin typeface="Optima" charset="0"/>
                </a:rPr>
                <a:t>2b</a:t>
              </a:r>
              <a:endParaRPr lang="en-US" sz="800" b="1" baseline="-25000" dirty="0">
                <a:latin typeface="Optima" charset="0"/>
              </a:endParaRPr>
            </a:p>
          </p:txBody>
        </p:sp>
        <p:sp>
          <p:nvSpPr>
            <p:cNvPr id="32" name="Rectangle 45"/>
            <p:cNvSpPr>
              <a:spLocks noChangeArrowheads="1"/>
            </p:cNvSpPr>
            <p:nvPr/>
          </p:nvSpPr>
          <p:spPr bwMode="auto">
            <a:xfrm>
              <a:off x="6629400" y="5029200"/>
              <a:ext cx="386324" cy="246863"/>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smtClean="0">
                  <a:latin typeface="Optima" charset="0"/>
                </a:rPr>
                <a:t>X</a:t>
              </a:r>
              <a:r>
                <a:rPr lang="en-US" sz="800" b="1" dirty="0" smtClean="0">
                  <a:latin typeface="Optima" charset="0"/>
                </a:rPr>
                <a:t>3a</a:t>
              </a:r>
              <a:endParaRPr lang="en-US" sz="800" b="1" baseline="-25000" dirty="0">
                <a:latin typeface="Optima" charset="0"/>
              </a:endParaRPr>
            </a:p>
          </p:txBody>
        </p:sp>
        <p:sp>
          <p:nvSpPr>
            <p:cNvPr id="33" name="Rectangle 45"/>
            <p:cNvSpPr>
              <a:spLocks noChangeArrowheads="1"/>
            </p:cNvSpPr>
            <p:nvPr/>
          </p:nvSpPr>
          <p:spPr bwMode="auto">
            <a:xfrm>
              <a:off x="6629400" y="5715000"/>
              <a:ext cx="391133" cy="246863"/>
            </a:xfrm>
            <a:prstGeom prst="rect">
              <a:avLst/>
            </a:prstGeom>
            <a:noFill/>
            <a:ln w="9525">
              <a:noFill/>
              <a:miter lim="800000"/>
              <a:headEnd/>
              <a:tailEnd/>
            </a:ln>
            <a:effectLst/>
          </p:spPr>
          <p:txBody>
            <a:bodyPr wrap="none" lIns="92075" tIns="46038" rIns="92075" bIns="46038">
              <a:spAutoFit/>
            </a:bodyPr>
            <a:lstStyle/>
            <a:p>
              <a:pPr algn="ctr" eaLnBrk="0" hangingPunct="0"/>
              <a:r>
                <a:rPr lang="en-US" sz="1000" b="1" dirty="0" smtClean="0">
                  <a:latin typeface="Optima" charset="0"/>
                </a:rPr>
                <a:t>X</a:t>
              </a:r>
              <a:r>
                <a:rPr lang="en-US" sz="800" b="1" dirty="0" smtClean="0">
                  <a:latin typeface="Optima" charset="0"/>
                </a:rPr>
                <a:t>3b</a:t>
              </a:r>
              <a:endParaRPr lang="en-US" sz="800" b="1" baseline="-25000" dirty="0">
                <a:latin typeface="Optima" charset="0"/>
              </a:endParaRPr>
            </a:p>
          </p:txBody>
        </p:sp>
      </p:grpSp>
      <p:pic>
        <p:nvPicPr>
          <p:cNvPr id="34" name="Picture 2"/>
          <p:cNvPicPr>
            <a:picLocks noChangeAspect="1" noChangeArrowheads="1"/>
          </p:cNvPicPr>
          <p:nvPr/>
        </p:nvPicPr>
        <p:blipFill>
          <a:blip r:embed="rId2" cstate="print"/>
          <a:srcRect/>
          <a:stretch>
            <a:fillRect/>
          </a:stretch>
        </p:blipFill>
        <p:spPr bwMode="auto">
          <a:xfrm>
            <a:off x="321275" y="1344085"/>
            <a:ext cx="685800" cy="894359"/>
          </a:xfrm>
          <a:prstGeom prst="rect">
            <a:avLst/>
          </a:prstGeom>
          <a:noFill/>
          <a:ln w="9525">
            <a:noFill/>
            <a:miter lim="800000"/>
            <a:headEnd/>
            <a:tailEnd/>
          </a:ln>
        </p:spPr>
      </p:pic>
      <p:sp>
        <p:nvSpPr>
          <p:cNvPr id="35" name="TextBox 34"/>
          <p:cNvSpPr txBox="1"/>
          <p:nvPr/>
        </p:nvSpPr>
        <p:spPr>
          <a:xfrm>
            <a:off x="4581760" y="3662480"/>
            <a:ext cx="1219200" cy="381000"/>
          </a:xfrm>
          <a:prstGeom prst="rect">
            <a:avLst/>
          </a:prstGeom>
          <a:noFill/>
        </p:spPr>
        <p:txBody>
          <a:bodyPr wrap="square" rtlCol="0">
            <a:spAutoFit/>
          </a:bodyPr>
          <a:lstStyle/>
          <a:p>
            <a:r>
              <a:rPr lang="en-US" dirty="0" smtClean="0"/>
              <a:t>And/or</a:t>
            </a:r>
            <a:endParaRPr lang="en-US" dirty="0"/>
          </a:p>
        </p:txBody>
      </p:sp>
      <p:sp>
        <p:nvSpPr>
          <p:cNvPr id="36" name="TextBox 35"/>
          <p:cNvSpPr txBox="1"/>
          <p:nvPr/>
        </p:nvSpPr>
        <p:spPr>
          <a:xfrm>
            <a:off x="4581760" y="5083465"/>
            <a:ext cx="1219200" cy="381000"/>
          </a:xfrm>
          <a:prstGeom prst="rect">
            <a:avLst/>
          </a:prstGeom>
          <a:noFill/>
        </p:spPr>
        <p:txBody>
          <a:bodyPr wrap="square" rtlCol="0">
            <a:spAutoFit/>
          </a:bodyPr>
          <a:lstStyle/>
          <a:p>
            <a:r>
              <a:rPr lang="en-US" dirty="0" smtClean="0"/>
              <a:t>And/or</a:t>
            </a:r>
            <a:endParaRPr lang="en-US" dirty="0"/>
          </a:p>
        </p:txBody>
      </p:sp>
    </p:spTree>
    <p:extLst>
      <p:ext uri="{BB962C8B-B14F-4D97-AF65-F5344CB8AC3E}">
        <p14:creationId xmlns:p14="http://schemas.microsoft.com/office/powerpoint/2010/main" val="2819087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Cause &amp; Effect Map</a:t>
            </a:r>
            <a:endParaRPr lang="en-US" dirty="0"/>
          </a:p>
        </p:txBody>
      </p:sp>
      <p:sp>
        <p:nvSpPr>
          <p:cNvPr id="4" name="Rectangle 3"/>
          <p:cNvSpPr>
            <a:spLocks noGrp="1" noChangeArrowheads="1"/>
          </p:cNvSpPr>
          <p:nvPr>
            <p:ph idx="4294967295"/>
          </p:nvPr>
        </p:nvSpPr>
        <p:spPr>
          <a:xfrm>
            <a:off x="897740" y="920750"/>
            <a:ext cx="8229600" cy="4525963"/>
          </a:xfrm>
          <a:prstGeom prst="rect">
            <a:avLst/>
          </a:prstGeom>
        </p:spPr>
        <p:txBody>
          <a:bodyPr/>
          <a:lstStyle/>
          <a:p>
            <a:r>
              <a:rPr lang="en-US" dirty="0" smtClean="0">
                <a:solidFill>
                  <a:schemeClr val="tx1"/>
                </a:solidFill>
              </a:rPr>
              <a:t> With </a:t>
            </a:r>
            <a:r>
              <a:rPr lang="en-US" dirty="0">
                <a:solidFill>
                  <a:schemeClr val="tx1"/>
                </a:solidFill>
              </a:rPr>
              <a:t>your team develop a </a:t>
            </a:r>
            <a:r>
              <a:rPr lang="en-US" dirty="0" smtClean="0">
                <a:solidFill>
                  <a:schemeClr val="tx1"/>
                </a:solidFill>
              </a:rPr>
              <a:t>cause map with identified problem statement.</a:t>
            </a:r>
          </a:p>
          <a:p>
            <a:pPr>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a:buNone/>
            </a:pPr>
            <a:endParaRPr lang="en-US" dirty="0">
              <a:solidFill>
                <a:schemeClr val="tx1"/>
              </a:solidFill>
            </a:endParaRPr>
          </a:p>
        </p:txBody>
      </p:sp>
      <p:sp>
        <p:nvSpPr>
          <p:cNvPr id="5" name="Rectangle 16"/>
          <p:cNvSpPr>
            <a:spLocks noChangeArrowheads="1"/>
          </p:cNvSpPr>
          <p:nvPr/>
        </p:nvSpPr>
        <p:spPr bwMode="auto">
          <a:xfrm>
            <a:off x="4419600" y="2607469"/>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dirty="0">
              <a:latin typeface="Times New Roman" pitchFamily="18" charset="0"/>
            </a:endParaRPr>
          </a:p>
        </p:txBody>
      </p:sp>
      <p:sp>
        <p:nvSpPr>
          <p:cNvPr id="6" name="Rectangle 17"/>
          <p:cNvSpPr>
            <a:spLocks noChangeArrowheads="1"/>
          </p:cNvSpPr>
          <p:nvPr/>
        </p:nvSpPr>
        <p:spPr bwMode="auto">
          <a:xfrm>
            <a:off x="7848600" y="20574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7" name="Rectangle 6"/>
          <p:cNvSpPr>
            <a:spLocks noChangeArrowheads="1"/>
          </p:cNvSpPr>
          <p:nvPr/>
        </p:nvSpPr>
        <p:spPr bwMode="auto">
          <a:xfrm>
            <a:off x="4419600" y="5426869"/>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8" name="Rectangle 23"/>
          <p:cNvSpPr>
            <a:spLocks noChangeArrowheads="1"/>
          </p:cNvSpPr>
          <p:nvPr/>
        </p:nvSpPr>
        <p:spPr bwMode="auto">
          <a:xfrm>
            <a:off x="1143000" y="3505200"/>
            <a:ext cx="2057400" cy="1385637"/>
          </a:xfrm>
          <a:prstGeom prst="rect">
            <a:avLst/>
          </a:prstGeom>
          <a:noFill/>
          <a:ln w="9525">
            <a:solidFill>
              <a:schemeClr val="tx2"/>
            </a:solidFill>
            <a:miter lim="800000"/>
            <a:headEnd/>
            <a:tailEnd/>
          </a:ln>
          <a:effectLst/>
        </p:spPr>
        <p:txBody>
          <a:bodyPr wrap="square" lIns="92075" tIns="46038" rIns="92075" bIns="46038">
            <a:spAutoFit/>
          </a:bodyPr>
          <a:lstStyle/>
          <a:p>
            <a:pPr algn="ctr" eaLnBrk="0" hangingPunct="0"/>
            <a:r>
              <a:rPr lang="en-US" sz="1400" b="1" dirty="0" smtClean="0">
                <a:cs typeface="Arial" pitchFamily="34" charset="0"/>
              </a:rPr>
              <a:t>Time between customer ordering a pizza and pizza getting delivered to the customer &gt;29 </a:t>
            </a:r>
            <a:r>
              <a:rPr lang="en-US" sz="1400" b="1" dirty="0" err="1" smtClean="0">
                <a:cs typeface="Arial" pitchFamily="34" charset="0"/>
              </a:rPr>
              <a:t>mins</a:t>
            </a:r>
            <a:r>
              <a:rPr lang="en-US" sz="1400" b="1" dirty="0" smtClean="0">
                <a:cs typeface="Arial" pitchFamily="34" charset="0"/>
              </a:rPr>
              <a:t>.</a:t>
            </a:r>
            <a:endParaRPr lang="en-US" sz="1400" b="1" dirty="0">
              <a:cs typeface="Arial" pitchFamily="34" charset="0"/>
            </a:endParaRPr>
          </a:p>
        </p:txBody>
      </p:sp>
      <p:sp>
        <p:nvSpPr>
          <p:cNvPr id="9" name="Rectangle 29"/>
          <p:cNvSpPr>
            <a:spLocks noChangeArrowheads="1"/>
          </p:cNvSpPr>
          <p:nvPr/>
        </p:nvSpPr>
        <p:spPr bwMode="auto">
          <a:xfrm>
            <a:off x="6400800" y="2819400"/>
            <a:ext cx="10001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10" name="Rectangle 34"/>
          <p:cNvSpPr>
            <a:spLocks noChangeArrowheads="1"/>
          </p:cNvSpPr>
          <p:nvPr/>
        </p:nvSpPr>
        <p:spPr bwMode="auto">
          <a:xfrm>
            <a:off x="6324600" y="3505200"/>
            <a:ext cx="923925" cy="762000"/>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dirty="0">
              <a:latin typeface="Times New Roman" pitchFamily="18" charset="0"/>
            </a:endParaRPr>
          </a:p>
        </p:txBody>
      </p:sp>
      <p:sp>
        <p:nvSpPr>
          <p:cNvPr id="11" name="Rectangle 38"/>
          <p:cNvSpPr>
            <a:spLocks noChangeArrowheads="1"/>
          </p:cNvSpPr>
          <p:nvPr/>
        </p:nvSpPr>
        <p:spPr bwMode="auto">
          <a:xfrm>
            <a:off x="6400800" y="2057400"/>
            <a:ext cx="9239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cxnSp>
        <p:nvCxnSpPr>
          <p:cNvPr id="12" name="Elbow Connector 11"/>
          <p:cNvCxnSpPr/>
          <p:nvPr/>
        </p:nvCxnSpPr>
        <p:spPr>
          <a:xfrm>
            <a:off x="5334000" y="2895600"/>
            <a:ext cx="1066800" cy="347662"/>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5334000" y="2362200"/>
            <a:ext cx="1066800" cy="533193"/>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flipV="1">
            <a:off x="5334000" y="3733800"/>
            <a:ext cx="990600" cy="473869"/>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5" idx="1"/>
            <a:endCxn id="7" idx="1"/>
          </p:cNvCxnSpPr>
          <p:nvPr/>
        </p:nvCxnSpPr>
        <p:spPr>
          <a:xfrm rot="10800000" flipV="1">
            <a:off x="4419600" y="2895600"/>
            <a:ext cx="1588" cy="2819399"/>
          </a:xfrm>
          <a:prstGeom prst="bentConnector3">
            <a:avLst>
              <a:gd name="adj1" fmla="val 44785908"/>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7600" y="3886200"/>
            <a:ext cx="1524000" cy="369332"/>
          </a:xfrm>
          <a:prstGeom prst="rect">
            <a:avLst/>
          </a:prstGeom>
          <a:noFill/>
        </p:spPr>
        <p:txBody>
          <a:bodyPr wrap="square" rtlCol="0">
            <a:spAutoFit/>
          </a:bodyPr>
          <a:lstStyle/>
          <a:p>
            <a:r>
              <a:rPr lang="en-US" dirty="0" smtClean="0"/>
              <a:t>_____</a:t>
            </a:r>
            <a:endParaRPr lang="en-US" dirty="0"/>
          </a:p>
        </p:txBody>
      </p:sp>
      <p:sp>
        <p:nvSpPr>
          <p:cNvPr id="17" name="TextBox 16"/>
          <p:cNvSpPr txBox="1"/>
          <p:nvPr/>
        </p:nvSpPr>
        <p:spPr>
          <a:xfrm>
            <a:off x="3124200" y="3733800"/>
            <a:ext cx="990600" cy="369332"/>
          </a:xfrm>
          <a:prstGeom prst="rect">
            <a:avLst/>
          </a:prstGeom>
          <a:noFill/>
        </p:spPr>
        <p:txBody>
          <a:bodyPr wrap="square" rtlCol="0">
            <a:spAutoFit/>
          </a:bodyPr>
          <a:lstStyle/>
          <a:p>
            <a:r>
              <a:rPr lang="en-US" dirty="0" smtClean="0"/>
              <a:t>____</a:t>
            </a:r>
            <a:endParaRPr lang="en-US" dirty="0"/>
          </a:p>
        </p:txBody>
      </p:sp>
      <p:sp>
        <p:nvSpPr>
          <p:cNvPr id="18" name="TextBox 17"/>
          <p:cNvSpPr txBox="1"/>
          <p:nvPr/>
        </p:nvSpPr>
        <p:spPr>
          <a:xfrm>
            <a:off x="4419600" y="3429000"/>
            <a:ext cx="1219200" cy="381000"/>
          </a:xfrm>
          <a:prstGeom prst="rect">
            <a:avLst/>
          </a:prstGeom>
          <a:noFill/>
        </p:spPr>
        <p:txBody>
          <a:bodyPr wrap="square" rtlCol="0">
            <a:spAutoFit/>
          </a:bodyPr>
          <a:lstStyle/>
          <a:p>
            <a:r>
              <a:rPr lang="en-US" dirty="0" smtClean="0"/>
              <a:t>And/or</a:t>
            </a:r>
            <a:endParaRPr lang="en-US" dirty="0"/>
          </a:p>
        </p:txBody>
      </p:sp>
      <p:sp>
        <p:nvSpPr>
          <p:cNvPr id="19" name="TextBox 18"/>
          <p:cNvSpPr txBox="1"/>
          <p:nvPr/>
        </p:nvSpPr>
        <p:spPr>
          <a:xfrm>
            <a:off x="4419600" y="4724400"/>
            <a:ext cx="1219200" cy="381000"/>
          </a:xfrm>
          <a:prstGeom prst="rect">
            <a:avLst/>
          </a:prstGeom>
          <a:noFill/>
        </p:spPr>
        <p:txBody>
          <a:bodyPr wrap="square" rtlCol="0">
            <a:spAutoFit/>
          </a:bodyPr>
          <a:lstStyle/>
          <a:p>
            <a:r>
              <a:rPr lang="en-US" dirty="0" smtClean="0"/>
              <a:t>And/or</a:t>
            </a:r>
            <a:endParaRPr lang="en-US" dirty="0"/>
          </a:p>
        </p:txBody>
      </p:sp>
      <p:pic>
        <p:nvPicPr>
          <p:cNvPr id="20" name="Picture 2"/>
          <p:cNvPicPr>
            <a:picLocks noChangeAspect="1" noChangeArrowheads="1"/>
          </p:cNvPicPr>
          <p:nvPr/>
        </p:nvPicPr>
        <p:blipFill>
          <a:blip r:embed="rId2" cstate="print"/>
          <a:srcRect/>
          <a:stretch>
            <a:fillRect/>
          </a:stretch>
        </p:blipFill>
        <p:spPr bwMode="auto">
          <a:xfrm>
            <a:off x="270640" y="971080"/>
            <a:ext cx="609600" cy="794986"/>
          </a:xfrm>
          <a:prstGeom prst="rect">
            <a:avLst/>
          </a:prstGeom>
          <a:noFill/>
          <a:ln w="9525">
            <a:noFill/>
            <a:miter lim="800000"/>
            <a:headEnd/>
            <a:tailEnd/>
          </a:ln>
        </p:spPr>
      </p:pic>
      <p:sp>
        <p:nvSpPr>
          <p:cNvPr id="21" name="TextBox 20"/>
          <p:cNvSpPr txBox="1"/>
          <p:nvPr/>
        </p:nvSpPr>
        <p:spPr>
          <a:xfrm>
            <a:off x="4419600" y="2590800"/>
            <a:ext cx="914400" cy="584775"/>
          </a:xfrm>
          <a:prstGeom prst="rect">
            <a:avLst/>
          </a:prstGeom>
          <a:noFill/>
        </p:spPr>
        <p:txBody>
          <a:bodyPr wrap="square" rtlCol="0">
            <a:spAutoFit/>
          </a:bodyPr>
          <a:lstStyle/>
          <a:p>
            <a:r>
              <a:rPr lang="en-US" sz="800" b="1" dirty="0" smtClean="0"/>
              <a:t>Pizza waiting for drivers after being packaged</a:t>
            </a:r>
            <a:endParaRPr lang="en-US" sz="800" b="1" dirty="0"/>
          </a:p>
        </p:txBody>
      </p:sp>
      <p:sp>
        <p:nvSpPr>
          <p:cNvPr id="22" name="TextBox 21"/>
          <p:cNvSpPr txBox="1"/>
          <p:nvPr/>
        </p:nvSpPr>
        <p:spPr>
          <a:xfrm>
            <a:off x="6400800" y="2133600"/>
            <a:ext cx="914400" cy="338554"/>
          </a:xfrm>
          <a:prstGeom prst="rect">
            <a:avLst/>
          </a:prstGeom>
          <a:noFill/>
        </p:spPr>
        <p:txBody>
          <a:bodyPr wrap="square" rtlCol="0">
            <a:spAutoFit/>
          </a:bodyPr>
          <a:lstStyle/>
          <a:p>
            <a:r>
              <a:rPr lang="en-US" sz="800" b="1" dirty="0" smtClean="0"/>
              <a:t>Drivers caught up in traffic</a:t>
            </a:r>
            <a:endParaRPr lang="en-US" sz="800" b="1" dirty="0"/>
          </a:p>
        </p:txBody>
      </p:sp>
      <p:sp>
        <p:nvSpPr>
          <p:cNvPr id="23" name="TextBox 22"/>
          <p:cNvSpPr txBox="1"/>
          <p:nvPr/>
        </p:nvSpPr>
        <p:spPr>
          <a:xfrm>
            <a:off x="6400800" y="2895600"/>
            <a:ext cx="914400" cy="338554"/>
          </a:xfrm>
          <a:prstGeom prst="rect">
            <a:avLst/>
          </a:prstGeom>
          <a:noFill/>
        </p:spPr>
        <p:txBody>
          <a:bodyPr wrap="square" rtlCol="0">
            <a:spAutoFit/>
          </a:bodyPr>
          <a:lstStyle/>
          <a:p>
            <a:r>
              <a:rPr lang="en-US" sz="800" b="1" dirty="0" smtClean="0"/>
              <a:t>Drivers lost on their way</a:t>
            </a:r>
            <a:endParaRPr lang="en-US" sz="800" b="1" dirty="0"/>
          </a:p>
        </p:txBody>
      </p:sp>
      <p:sp>
        <p:nvSpPr>
          <p:cNvPr id="24" name="TextBox 23"/>
          <p:cNvSpPr txBox="1"/>
          <p:nvPr/>
        </p:nvSpPr>
        <p:spPr>
          <a:xfrm>
            <a:off x="7924800" y="2133600"/>
            <a:ext cx="762000" cy="461665"/>
          </a:xfrm>
          <a:prstGeom prst="rect">
            <a:avLst/>
          </a:prstGeom>
          <a:noFill/>
        </p:spPr>
        <p:txBody>
          <a:bodyPr wrap="square" rtlCol="0">
            <a:spAutoFit/>
          </a:bodyPr>
          <a:lstStyle/>
          <a:p>
            <a:r>
              <a:rPr lang="en-US" sz="800" b="1" dirty="0" smtClean="0"/>
              <a:t>Hours and day of delivery</a:t>
            </a:r>
            <a:endParaRPr lang="en-US" sz="800" b="1" dirty="0"/>
          </a:p>
        </p:txBody>
      </p:sp>
      <p:sp>
        <p:nvSpPr>
          <p:cNvPr id="25" name="Rectangle 17"/>
          <p:cNvSpPr>
            <a:spLocks noChangeArrowheads="1"/>
          </p:cNvSpPr>
          <p:nvPr/>
        </p:nvSpPr>
        <p:spPr bwMode="auto">
          <a:xfrm>
            <a:off x="7772400" y="3505200"/>
            <a:ext cx="1000125" cy="576263"/>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cxnSp>
        <p:nvCxnSpPr>
          <p:cNvPr id="26" name="Elbow Connector 25"/>
          <p:cNvCxnSpPr/>
          <p:nvPr/>
        </p:nvCxnSpPr>
        <p:spPr>
          <a:xfrm>
            <a:off x="7315200" y="2286000"/>
            <a:ext cx="533400" cy="1588"/>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924800" y="3581400"/>
            <a:ext cx="838200" cy="338554"/>
          </a:xfrm>
          <a:prstGeom prst="rect">
            <a:avLst/>
          </a:prstGeom>
          <a:noFill/>
        </p:spPr>
        <p:txBody>
          <a:bodyPr wrap="square" rtlCol="0">
            <a:spAutoFit/>
          </a:bodyPr>
          <a:lstStyle/>
          <a:p>
            <a:r>
              <a:rPr lang="en-US" sz="800" b="1" dirty="0" smtClean="0"/>
              <a:t>College kids as drivers</a:t>
            </a:r>
            <a:endParaRPr lang="en-US" sz="800" b="1" dirty="0"/>
          </a:p>
        </p:txBody>
      </p:sp>
      <p:sp>
        <p:nvSpPr>
          <p:cNvPr id="28" name="Rectangle 27"/>
          <p:cNvSpPr>
            <a:spLocks noChangeArrowheads="1"/>
          </p:cNvSpPr>
          <p:nvPr/>
        </p:nvSpPr>
        <p:spPr bwMode="auto">
          <a:xfrm>
            <a:off x="4419600" y="3962400"/>
            <a:ext cx="923925" cy="576262"/>
          </a:xfrm>
          <a:prstGeom prst="rect">
            <a:avLst/>
          </a:prstGeom>
          <a:solidFill>
            <a:schemeClr val="bg1"/>
          </a:solidFill>
          <a:ln w="12700">
            <a:solidFill>
              <a:schemeClr val="tx1"/>
            </a:solidFill>
            <a:miter lim="800000"/>
            <a:headEnd/>
            <a:tailEnd/>
          </a:ln>
          <a:effectLst/>
        </p:spPr>
        <p:txBody>
          <a:bodyPr wrap="none" lIns="92075" tIns="46038" rIns="92075" bIns="46038" anchor="ctr"/>
          <a:lstStyle/>
          <a:p>
            <a:pPr algn="ctr" eaLnBrk="0" hangingPunct="0"/>
            <a:endParaRPr lang="en-US" sz="2400">
              <a:latin typeface="Times New Roman" pitchFamily="18" charset="0"/>
            </a:endParaRPr>
          </a:p>
        </p:txBody>
      </p:sp>
      <p:sp>
        <p:nvSpPr>
          <p:cNvPr id="29" name="TextBox 28"/>
          <p:cNvSpPr txBox="1"/>
          <p:nvPr/>
        </p:nvSpPr>
        <p:spPr>
          <a:xfrm>
            <a:off x="4343400" y="4114800"/>
            <a:ext cx="1066800" cy="338554"/>
          </a:xfrm>
          <a:prstGeom prst="rect">
            <a:avLst/>
          </a:prstGeom>
          <a:noFill/>
        </p:spPr>
        <p:txBody>
          <a:bodyPr wrap="square" rtlCol="0">
            <a:spAutoFit/>
          </a:bodyPr>
          <a:lstStyle/>
          <a:p>
            <a:r>
              <a:rPr lang="en-US" sz="800" b="1" dirty="0" smtClean="0"/>
              <a:t>Insufficient number of drivers</a:t>
            </a:r>
            <a:endParaRPr lang="en-US" sz="800" b="1" dirty="0"/>
          </a:p>
        </p:txBody>
      </p:sp>
      <p:sp>
        <p:nvSpPr>
          <p:cNvPr id="30" name="TextBox 29"/>
          <p:cNvSpPr txBox="1"/>
          <p:nvPr/>
        </p:nvSpPr>
        <p:spPr>
          <a:xfrm>
            <a:off x="6477000" y="3581400"/>
            <a:ext cx="762000" cy="584775"/>
          </a:xfrm>
          <a:prstGeom prst="rect">
            <a:avLst/>
          </a:prstGeom>
          <a:noFill/>
        </p:spPr>
        <p:txBody>
          <a:bodyPr wrap="square" rtlCol="0">
            <a:spAutoFit/>
          </a:bodyPr>
          <a:lstStyle/>
          <a:p>
            <a:r>
              <a:rPr lang="en-US" sz="800" b="1" dirty="0" smtClean="0"/>
              <a:t>High turnover rate among drivers</a:t>
            </a:r>
            <a:endParaRPr lang="en-US" sz="800" b="1" dirty="0"/>
          </a:p>
        </p:txBody>
      </p:sp>
      <p:cxnSp>
        <p:nvCxnSpPr>
          <p:cNvPr id="31" name="Elbow Connector 30"/>
          <p:cNvCxnSpPr/>
          <p:nvPr/>
        </p:nvCxnSpPr>
        <p:spPr>
          <a:xfrm>
            <a:off x="7239000" y="3810000"/>
            <a:ext cx="533400" cy="1588"/>
          </a:xfrm>
          <a:prstGeom prst="bentConnector3">
            <a:avLst>
              <a:gd name="adj1" fmla="val 50000"/>
            </a:avLst>
          </a:prstGeom>
          <a:ln w="1905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43400" y="5410200"/>
            <a:ext cx="1143000" cy="584775"/>
          </a:xfrm>
          <a:prstGeom prst="rect">
            <a:avLst/>
          </a:prstGeom>
          <a:noFill/>
        </p:spPr>
        <p:txBody>
          <a:bodyPr wrap="square" rtlCol="0">
            <a:spAutoFit/>
          </a:bodyPr>
          <a:lstStyle/>
          <a:p>
            <a:r>
              <a:rPr lang="en-US" sz="800" b="1" dirty="0" smtClean="0"/>
              <a:t>Extremely long distance to be traveled for delivery</a:t>
            </a:r>
            <a:endParaRPr lang="en-US" sz="800" b="1" dirty="0"/>
          </a:p>
        </p:txBody>
      </p:sp>
    </p:spTree>
    <p:extLst>
      <p:ext uri="{BB962C8B-B14F-4D97-AF65-F5344CB8AC3E}">
        <p14:creationId xmlns:p14="http://schemas.microsoft.com/office/powerpoint/2010/main" val="848650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Validate Causes</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762000" y="1245093"/>
            <a:ext cx="7620000" cy="4546600"/>
          </a:xfrm>
          <a:prstGeom prst="rect">
            <a:avLst/>
          </a:prstGeom>
          <a:noFill/>
          <a:ln w="9525">
            <a:noFill/>
            <a:miter lim="800000"/>
            <a:headEnd/>
            <a:tailEnd/>
          </a:ln>
          <a:effectLst/>
        </p:spPr>
      </p:pic>
    </p:spTree>
    <p:extLst>
      <p:ext uri="{BB962C8B-B14F-4D97-AF65-F5344CB8AC3E}">
        <p14:creationId xmlns:p14="http://schemas.microsoft.com/office/powerpoint/2010/main" val="3697039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Validate Causes</a:t>
            </a:r>
            <a:endParaRPr lang="en-US" dirty="0"/>
          </a:p>
        </p:txBody>
      </p:sp>
      <p:sp>
        <p:nvSpPr>
          <p:cNvPr id="3" name="Content Placeholder 2"/>
          <p:cNvSpPr>
            <a:spLocks noGrp="1"/>
          </p:cNvSpPr>
          <p:nvPr>
            <p:ph idx="1"/>
          </p:nvPr>
        </p:nvSpPr>
        <p:spPr/>
        <p:txBody>
          <a:bodyPr/>
          <a:lstStyle/>
          <a:p>
            <a:pPr marL="342900" indent="-342900">
              <a:spcBef>
                <a:spcPct val="20000"/>
              </a:spcBef>
              <a:buFontTx/>
              <a:buChar char="•"/>
            </a:pPr>
            <a:r>
              <a:rPr lang="en-US" sz="3200" dirty="0"/>
              <a:t>How can we stratify the data set to see where potential problems exist?</a:t>
            </a:r>
          </a:p>
          <a:p>
            <a:pPr marL="742950" lvl="1" indent="-285750">
              <a:spcBef>
                <a:spcPct val="20000"/>
              </a:spcBef>
              <a:buFontTx/>
              <a:buChar char="–"/>
            </a:pPr>
            <a:r>
              <a:rPr lang="en-US" sz="2600" dirty="0"/>
              <a:t>Day of the Week</a:t>
            </a:r>
          </a:p>
          <a:p>
            <a:pPr marL="742950" lvl="1" indent="-285750">
              <a:spcBef>
                <a:spcPct val="20000"/>
              </a:spcBef>
              <a:buFontTx/>
              <a:buChar char="–"/>
            </a:pPr>
            <a:r>
              <a:rPr lang="en-US" sz="2600" dirty="0"/>
              <a:t>Prep Time, Wait Time, Travel Time</a:t>
            </a:r>
          </a:p>
          <a:p>
            <a:pPr marL="742950" lvl="1" indent="-285750">
              <a:spcBef>
                <a:spcPct val="20000"/>
              </a:spcBef>
              <a:buFontTx/>
              <a:buChar char="–"/>
            </a:pPr>
            <a:r>
              <a:rPr lang="en-US" sz="2600" dirty="0"/>
              <a:t>Driver</a:t>
            </a:r>
          </a:p>
          <a:p>
            <a:pPr marL="742950" lvl="1" indent="-285750">
              <a:spcBef>
                <a:spcPct val="20000"/>
              </a:spcBef>
              <a:buFontTx/>
              <a:buChar char="–"/>
            </a:pPr>
            <a:r>
              <a:rPr lang="en-US" sz="2600" dirty="0"/>
              <a:t>Cook</a:t>
            </a:r>
          </a:p>
          <a:p>
            <a:pPr marL="742950" lvl="1" indent="-285750">
              <a:spcBef>
                <a:spcPct val="20000"/>
              </a:spcBef>
              <a:buFontTx/>
              <a:buChar char="–"/>
            </a:pPr>
            <a:r>
              <a:rPr lang="en-US" sz="2600" dirty="0"/>
              <a:t>Type of Pizza Ordered</a:t>
            </a:r>
          </a:p>
          <a:p>
            <a:endParaRPr lang="en-US" dirty="0"/>
          </a:p>
        </p:txBody>
      </p:sp>
    </p:spTree>
    <p:extLst>
      <p:ext uri="{BB962C8B-B14F-4D97-AF65-F5344CB8AC3E}">
        <p14:creationId xmlns:p14="http://schemas.microsoft.com/office/powerpoint/2010/main" val="441886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Pareto Chart</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dirty="0"/>
              <a:t>80-20 rule</a:t>
            </a:r>
          </a:p>
          <a:p>
            <a:pPr marL="457200" indent="-457200">
              <a:buFont typeface="Arial" panose="020B0604020202020204" pitchFamily="34" charset="0"/>
              <a:buChar char="•"/>
            </a:pPr>
            <a:r>
              <a:rPr lang="en-US" dirty="0"/>
              <a:t>Separating the </a:t>
            </a:r>
            <a:r>
              <a:rPr lang="en-US" b="1" dirty="0"/>
              <a:t>"vital few"</a:t>
            </a:r>
            <a:r>
              <a:rPr lang="en-US" dirty="0"/>
              <a:t> from the </a:t>
            </a:r>
            <a:r>
              <a:rPr lang="en-US" b="1" dirty="0"/>
              <a:t>"trivial many“</a:t>
            </a:r>
          </a:p>
          <a:p>
            <a:pPr marL="457200" indent="-457200">
              <a:buFont typeface="Arial" panose="020B0604020202020204" pitchFamily="34" charset="0"/>
              <a:buChar char="•"/>
            </a:pPr>
            <a:r>
              <a:rPr lang="en-US" dirty="0"/>
              <a:t>Relatively small number of issues accounting for an overwhelming share of the defects.</a:t>
            </a:r>
          </a:p>
          <a:p>
            <a:endParaRPr lang="en-US" dirty="0"/>
          </a:p>
        </p:txBody>
      </p:sp>
    </p:spTree>
    <p:extLst>
      <p:ext uri="{BB962C8B-B14F-4D97-AF65-F5344CB8AC3E}">
        <p14:creationId xmlns:p14="http://schemas.microsoft.com/office/powerpoint/2010/main" val="3547022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Phase – Pareto Example</a:t>
            </a:r>
            <a:endParaRPr lang="en-US" dirty="0"/>
          </a:p>
        </p:txBody>
      </p:sp>
      <p:pic>
        <p:nvPicPr>
          <p:cNvPr id="4" name="Picture 2"/>
          <p:cNvPicPr>
            <a:picLocks noGrp="1" noChangeAspect="1" noChangeArrowheads="1"/>
          </p:cNvPicPr>
          <p:nvPr>
            <p:ph idx="4294967295"/>
          </p:nvPr>
        </p:nvPicPr>
        <p:blipFill>
          <a:blip r:embed="rId2" cstate="print"/>
          <a:stretch>
            <a:fillRect/>
          </a:stretch>
        </p:blipFill>
        <p:spPr bwMode="auto">
          <a:xfrm>
            <a:off x="1499600" y="1508750"/>
            <a:ext cx="5486400" cy="3657600"/>
          </a:xfrm>
          <a:prstGeom prst="rect">
            <a:avLst/>
          </a:prstGeom>
          <a:noFill/>
          <a:ln w="9525">
            <a:noFill/>
            <a:miter lim="800000"/>
            <a:headEnd/>
            <a:tailEnd/>
          </a:ln>
        </p:spPr>
      </p:pic>
      <p:sp>
        <p:nvSpPr>
          <p:cNvPr id="5" name="Rectangle 4"/>
          <p:cNvSpPr/>
          <p:nvPr/>
        </p:nvSpPr>
        <p:spPr>
          <a:xfrm>
            <a:off x="1499599" y="5166350"/>
            <a:ext cx="6010909" cy="369332"/>
          </a:xfrm>
          <a:prstGeom prst="rect">
            <a:avLst/>
          </a:prstGeom>
        </p:spPr>
        <p:txBody>
          <a:bodyPr wrap="square">
            <a:spAutoFit/>
          </a:bodyPr>
          <a:lstStyle/>
          <a:p>
            <a:r>
              <a:rPr lang="en-US" dirty="0"/>
              <a:t>Weekends accounting for majority of late delivery</a:t>
            </a:r>
            <a:endParaRPr lang="en-US" dirty="0"/>
          </a:p>
        </p:txBody>
      </p:sp>
    </p:spTree>
    <p:extLst>
      <p:ext uri="{BB962C8B-B14F-4D97-AF65-F5344CB8AC3E}">
        <p14:creationId xmlns:p14="http://schemas.microsoft.com/office/powerpoint/2010/main" val="2897131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Analyze Phase – Return to the C&amp;E Map</a:t>
            </a:r>
            <a:endParaRPr lang="en-US" sz="3600" dirty="0"/>
          </a:p>
        </p:txBody>
      </p:sp>
      <p:sp>
        <p:nvSpPr>
          <p:cNvPr id="4" name="Rectangle 3"/>
          <p:cNvSpPr>
            <a:spLocks noGrp="1" noChangeArrowheads="1"/>
          </p:cNvSpPr>
          <p:nvPr>
            <p:ph idx="4294967295"/>
          </p:nvPr>
        </p:nvSpPr>
        <p:spPr>
          <a:xfrm>
            <a:off x="853567" y="1371600"/>
            <a:ext cx="8229600" cy="4525963"/>
          </a:xfrm>
          <a:prstGeom prst="rect">
            <a:avLst/>
          </a:prstGeom>
        </p:spPr>
        <p:txBody>
          <a:bodyPr/>
          <a:lstStyle/>
          <a:p>
            <a:pPr marL="457200" indent="-457200">
              <a:buFont typeface="Arial" panose="020B0604020202020204" pitchFamily="34" charset="0"/>
              <a:buChar char="•"/>
            </a:pPr>
            <a:r>
              <a:rPr lang="en-US" sz="2600" dirty="0">
                <a:solidFill>
                  <a:schemeClr val="tx1"/>
                </a:solidFill>
              </a:rPr>
              <a:t>With your team spend </a:t>
            </a:r>
            <a:r>
              <a:rPr lang="en-US" sz="2600" dirty="0" smtClean="0">
                <a:solidFill>
                  <a:schemeClr val="tx1"/>
                </a:solidFill>
              </a:rPr>
              <a:t>30 </a:t>
            </a:r>
            <a:r>
              <a:rPr lang="en-US" sz="2600" dirty="0">
                <a:solidFill>
                  <a:schemeClr val="tx1"/>
                </a:solidFill>
              </a:rPr>
              <a:t>minutes analyzing the Pete’s Pizza data set by day of the week and process step</a:t>
            </a:r>
            <a:r>
              <a:rPr lang="en-US" sz="2600" dirty="0" smtClean="0">
                <a:solidFill>
                  <a:schemeClr val="tx1"/>
                </a:solidFill>
              </a:rPr>
              <a:t>.</a:t>
            </a:r>
          </a:p>
          <a:p>
            <a:pPr marL="457200" indent="-457200">
              <a:buFont typeface="Arial" panose="020B0604020202020204" pitchFamily="34" charset="0"/>
              <a:buChar char="•"/>
            </a:pPr>
            <a:r>
              <a:rPr lang="en-US" sz="2600" dirty="0" smtClean="0">
                <a:solidFill>
                  <a:schemeClr val="tx1"/>
                </a:solidFill>
              </a:rPr>
              <a:t>Update the Cause Map with data</a:t>
            </a:r>
            <a:endParaRPr lang="en-US" sz="2600" dirty="0">
              <a:solidFill>
                <a:schemeClr val="tx1"/>
              </a:solidFill>
            </a:endParaRPr>
          </a:p>
          <a:p>
            <a:pPr marL="457200" indent="-457200">
              <a:buFont typeface="Arial" panose="020B0604020202020204" pitchFamily="34" charset="0"/>
              <a:buChar char="•"/>
            </a:pPr>
            <a:endParaRPr lang="en-US" dirty="0">
              <a:solidFill>
                <a:schemeClr val="tx1"/>
              </a:solidFill>
            </a:endParaRPr>
          </a:p>
        </p:txBody>
      </p:sp>
      <p:pic>
        <p:nvPicPr>
          <p:cNvPr id="5" name="Picture 2"/>
          <p:cNvPicPr>
            <a:picLocks noChangeAspect="1" noChangeArrowheads="1"/>
          </p:cNvPicPr>
          <p:nvPr/>
        </p:nvPicPr>
        <p:blipFill>
          <a:blip r:embed="rId2" cstate="print"/>
          <a:srcRect/>
          <a:stretch>
            <a:fillRect/>
          </a:stretch>
        </p:blipFill>
        <p:spPr bwMode="auto">
          <a:xfrm>
            <a:off x="152400" y="1371600"/>
            <a:ext cx="701167" cy="914400"/>
          </a:xfrm>
          <a:prstGeom prst="rect">
            <a:avLst/>
          </a:prstGeom>
          <a:noFill/>
          <a:ln w="9525">
            <a:noFill/>
            <a:miter lim="800000"/>
            <a:headEnd/>
            <a:tailEnd/>
          </a:ln>
        </p:spPr>
      </p:pic>
    </p:spTree>
    <p:extLst>
      <p:ext uri="{BB962C8B-B14F-4D97-AF65-F5344CB8AC3E}">
        <p14:creationId xmlns:p14="http://schemas.microsoft.com/office/powerpoint/2010/main" val="2606371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pic>
        <p:nvPicPr>
          <p:cNvPr id="6" name="Picture 2"/>
          <p:cNvPicPr>
            <a:picLocks noGrp="1" noChangeAspect="1" noChangeArrowheads="1"/>
          </p:cNvPicPr>
          <p:nvPr>
            <p:ph idx="4294967295"/>
          </p:nvPr>
        </p:nvPicPr>
        <p:blipFill>
          <a:blip r:embed="rId2"/>
          <a:stretch>
            <a:fillRect/>
          </a:stretch>
        </p:blipFill>
        <p:spPr bwMode="auto">
          <a:xfrm>
            <a:off x="193830" y="1470345"/>
            <a:ext cx="8675229" cy="4877435"/>
          </a:xfrm>
          <a:prstGeom prst="rect">
            <a:avLst/>
          </a:prstGeom>
          <a:noFill/>
          <a:ln w="9525">
            <a:noFill/>
            <a:miter lim="800000"/>
            <a:headEnd/>
            <a:tailEnd/>
          </a:ln>
          <a:effectLst/>
        </p:spPr>
      </p:pic>
      <p:sp>
        <p:nvSpPr>
          <p:cNvPr id="7" name="TextBox 6"/>
          <p:cNvSpPr txBox="1"/>
          <p:nvPr/>
        </p:nvSpPr>
        <p:spPr>
          <a:xfrm>
            <a:off x="454450" y="1094602"/>
            <a:ext cx="1447800" cy="276999"/>
          </a:xfrm>
          <a:prstGeom prst="rect">
            <a:avLst/>
          </a:prstGeom>
          <a:noFill/>
        </p:spPr>
        <p:txBody>
          <a:bodyPr wrap="square" rtlCol="0">
            <a:spAutoFit/>
          </a:bodyPr>
          <a:lstStyle/>
          <a:p>
            <a:r>
              <a:rPr lang="en-US" sz="1200" b="1" dirty="0" smtClean="0"/>
              <a:t>Step 1</a:t>
            </a:r>
            <a:endParaRPr lang="en-US" sz="1200" b="1" dirty="0"/>
          </a:p>
        </p:txBody>
      </p:sp>
    </p:spTree>
    <p:extLst>
      <p:ext uri="{BB962C8B-B14F-4D97-AF65-F5344CB8AC3E}">
        <p14:creationId xmlns:p14="http://schemas.microsoft.com/office/powerpoint/2010/main" val="2686350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3" name="Content Placeholder 2"/>
          <p:cNvSpPr>
            <a:spLocks noGrp="1"/>
          </p:cNvSpPr>
          <p:nvPr>
            <p:ph idx="4294967295"/>
          </p:nvPr>
        </p:nvSpPr>
        <p:spPr>
          <a:xfrm>
            <a:off x="746930" y="1830387"/>
            <a:ext cx="8229600" cy="4525963"/>
          </a:xfrm>
          <a:prstGeom prst="rect">
            <a:avLst/>
          </a:prstGeom>
        </p:spPr>
        <p:txBody>
          <a:bodyPr/>
          <a:lstStyle/>
          <a:p>
            <a:endParaRPr lang="en-US"/>
          </a:p>
        </p:txBody>
      </p:sp>
      <p:sp>
        <p:nvSpPr>
          <p:cNvPr id="4" name="TextBox 3"/>
          <p:cNvSpPr txBox="1"/>
          <p:nvPr/>
        </p:nvSpPr>
        <p:spPr>
          <a:xfrm>
            <a:off x="457200" y="1371601"/>
            <a:ext cx="1447800" cy="276999"/>
          </a:xfrm>
          <a:prstGeom prst="rect">
            <a:avLst/>
          </a:prstGeom>
          <a:noFill/>
        </p:spPr>
        <p:txBody>
          <a:bodyPr wrap="square" rtlCol="0">
            <a:spAutoFit/>
          </a:bodyPr>
          <a:lstStyle/>
          <a:p>
            <a:r>
              <a:rPr lang="en-US" sz="1200" b="1" dirty="0" smtClean="0"/>
              <a:t>Step 2</a:t>
            </a:r>
            <a:endParaRPr lang="en-US" sz="1200" b="1" dirty="0"/>
          </a:p>
        </p:txBody>
      </p:sp>
      <p:pic>
        <p:nvPicPr>
          <p:cNvPr id="5" name="Picture 2"/>
          <p:cNvPicPr>
            <a:picLocks noChangeAspect="1" noChangeArrowheads="1"/>
          </p:cNvPicPr>
          <p:nvPr/>
        </p:nvPicPr>
        <p:blipFill>
          <a:blip r:embed="rId2"/>
          <a:srcRect/>
          <a:stretch>
            <a:fillRect/>
          </a:stretch>
        </p:blipFill>
        <p:spPr bwMode="auto">
          <a:xfrm>
            <a:off x="228600" y="1676400"/>
            <a:ext cx="8686800" cy="4800600"/>
          </a:xfrm>
          <a:prstGeom prst="rect">
            <a:avLst/>
          </a:prstGeom>
          <a:noFill/>
          <a:ln w="9525">
            <a:noFill/>
            <a:miter lim="800000"/>
            <a:headEnd/>
            <a:tailEnd/>
          </a:ln>
          <a:effectLst/>
        </p:spPr>
      </p:pic>
    </p:spTree>
    <p:extLst>
      <p:ext uri="{BB962C8B-B14F-4D97-AF65-F5344CB8AC3E}">
        <p14:creationId xmlns:p14="http://schemas.microsoft.com/office/powerpoint/2010/main" val="340414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Pete’s Pizzeria Market Share</a:t>
            </a:r>
            <a:endParaRPr lang="en-US" dirty="0"/>
          </a:p>
        </p:txBody>
      </p:sp>
      <p:pic>
        <p:nvPicPr>
          <p:cNvPr id="4" name="Content Placeholder 3"/>
          <p:cNvPicPr>
            <a:picLocks noGrp="1" noChangeAspect="1"/>
          </p:cNvPicPr>
          <p:nvPr>
            <p:ph idx="1"/>
          </p:nvPr>
        </p:nvPicPr>
        <p:blipFill>
          <a:blip r:embed="rId2"/>
          <a:stretch>
            <a:fillRect/>
          </a:stretch>
        </p:blipFill>
        <p:spPr>
          <a:xfrm>
            <a:off x="703752" y="1958202"/>
            <a:ext cx="7736495" cy="3170195"/>
          </a:xfrm>
          <a:prstGeom prst="rect">
            <a:avLst/>
          </a:prstGeom>
        </p:spPr>
      </p:pic>
      <p:pic>
        <p:nvPicPr>
          <p:cNvPr id="5" name="Picture 4" descr="MCj02157910000[1]"/>
          <p:cNvPicPr>
            <a:picLocks noChangeAspect="1" noChangeArrowheads="1"/>
          </p:cNvPicPr>
          <p:nvPr/>
        </p:nvPicPr>
        <p:blipFill>
          <a:blip r:embed="rId3" cstate="print"/>
          <a:srcRect/>
          <a:stretch>
            <a:fillRect/>
          </a:stretch>
        </p:blipFill>
        <p:spPr bwMode="auto">
          <a:xfrm>
            <a:off x="7793022" y="355106"/>
            <a:ext cx="1115550" cy="831129"/>
          </a:xfrm>
          <a:prstGeom prst="rect">
            <a:avLst/>
          </a:prstGeom>
          <a:noFill/>
          <a:ln w="9525">
            <a:noFill/>
            <a:miter lim="800000"/>
            <a:headEnd/>
            <a:tailEnd/>
          </a:ln>
          <a:effectLst/>
        </p:spPr>
      </p:pic>
    </p:spTree>
    <p:extLst>
      <p:ext uri="{BB962C8B-B14F-4D97-AF65-F5344CB8AC3E}">
        <p14:creationId xmlns:p14="http://schemas.microsoft.com/office/powerpoint/2010/main" val="3115489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pic>
        <p:nvPicPr>
          <p:cNvPr id="3" name="Picture 2"/>
          <p:cNvPicPr>
            <a:picLocks noChangeAspect="1" noChangeArrowheads="1"/>
          </p:cNvPicPr>
          <p:nvPr/>
        </p:nvPicPr>
        <p:blipFill>
          <a:blip r:embed="rId2"/>
          <a:srcRect/>
          <a:stretch>
            <a:fillRect/>
          </a:stretch>
        </p:blipFill>
        <p:spPr bwMode="auto">
          <a:xfrm>
            <a:off x="232235" y="1355130"/>
            <a:ext cx="8610600" cy="5181600"/>
          </a:xfrm>
          <a:prstGeom prst="rect">
            <a:avLst/>
          </a:prstGeom>
          <a:noFill/>
          <a:ln w="9525">
            <a:noFill/>
            <a:miter lim="800000"/>
            <a:headEnd/>
            <a:tailEnd/>
          </a:ln>
          <a:effectLst/>
        </p:spPr>
      </p:pic>
    </p:spTree>
    <p:extLst>
      <p:ext uri="{BB962C8B-B14F-4D97-AF65-F5344CB8AC3E}">
        <p14:creationId xmlns:p14="http://schemas.microsoft.com/office/powerpoint/2010/main" val="2364686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3" name="Content Placeholder 2"/>
          <p:cNvSpPr>
            <a:spLocks noGrp="1"/>
          </p:cNvSpPr>
          <p:nvPr>
            <p:ph idx="4294967295"/>
          </p:nvPr>
        </p:nvSpPr>
        <p:spPr>
          <a:xfrm>
            <a:off x="746930" y="1564057"/>
            <a:ext cx="8229600" cy="4525963"/>
          </a:xfrm>
          <a:prstGeom prst="rect">
            <a:avLst/>
          </a:prstGeom>
        </p:spPr>
        <p:txBody>
          <a:bodyPr/>
          <a:lstStyle/>
          <a:p>
            <a:endParaRPr lang="en-US"/>
          </a:p>
        </p:txBody>
      </p:sp>
      <p:sp>
        <p:nvSpPr>
          <p:cNvPr id="4" name="TextBox 3"/>
          <p:cNvSpPr txBox="1"/>
          <p:nvPr/>
        </p:nvSpPr>
        <p:spPr>
          <a:xfrm>
            <a:off x="381000" y="1029070"/>
            <a:ext cx="1447800" cy="276999"/>
          </a:xfrm>
          <a:prstGeom prst="rect">
            <a:avLst/>
          </a:prstGeom>
          <a:noFill/>
        </p:spPr>
        <p:txBody>
          <a:bodyPr wrap="square" rtlCol="0">
            <a:spAutoFit/>
          </a:bodyPr>
          <a:lstStyle/>
          <a:p>
            <a:r>
              <a:rPr lang="en-US" sz="1200" b="1" dirty="0" smtClean="0"/>
              <a:t>Step 3</a:t>
            </a:r>
            <a:endParaRPr lang="en-US" sz="1200" b="1" dirty="0"/>
          </a:p>
        </p:txBody>
      </p:sp>
      <p:pic>
        <p:nvPicPr>
          <p:cNvPr id="5" name="Picture 2"/>
          <p:cNvPicPr>
            <a:picLocks noChangeAspect="1" noChangeArrowheads="1"/>
          </p:cNvPicPr>
          <p:nvPr/>
        </p:nvPicPr>
        <p:blipFill>
          <a:blip r:embed="rId2"/>
          <a:srcRect/>
          <a:stretch>
            <a:fillRect/>
          </a:stretch>
        </p:blipFill>
        <p:spPr bwMode="auto">
          <a:xfrm>
            <a:off x="152400" y="1333870"/>
            <a:ext cx="8839200" cy="5029200"/>
          </a:xfrm>
          <a:prstGeom prst="rect">
            <a:avLst/>
          </a:prstGeom>
          <a:noFill/>
          <a:ln w="9525">
            <a:noFill/>
            <a:miter lim="800000"/>
            <a:headEnd/>
            <a:tailEnd/>
          </a:ln>
          <a:effectLst/>
        </p:spPr>
      </p:pic>
      <p:sp>
        <p:nvSpPr>
          <p:cNvPr id="6" name="Curved Right Arrow 5"/>
          <p:cNvSpPr/>
          <p:nvPr/>
        </p:nvSpPr>
        <p:spPr>
          <a:xfrm>
            <a:off x="6858000" y="2934070"/>
            <a:ext cx="533400" cy="2590800"/>
          </a:xfrm>
          <a:prstGeom prst="curvedRightArrow">
            <a:avLst/>
          </a:prstGeom>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4800600" y="3924670"/>
            <a:ext cx="2057400" cy="1015663"/>
          </a:xfrm>
          <a:prstGeom prst="rect">
            <a:avLst/>
          </a:prstGeom>
          <a:noFill/>
        </p:spPr>
        <p:txBody>
          <a:bodyPr wrap="square" rtlCol="0">
            <a:spAutoFit/>
          </a:bodyPr>
          <a:lstStyle/>
          <a:p>
            <a:r>
              <a:rPr lang="en-US" sz="1200" b="1" dirty="0" smtClean="0"/>
              <a:t>We want to stratify the data by day of the week. Drag and drop Day from fields on the top to Row Labels at the bottom</a:t>
            </a:r>
            <a:endParaRPr lang="en-US" sz="1200" b="1" dirty="0"/>
          </a:p>
        </p:txBody>
      </p:sp>
      <p:sp>
        <p:nvSpPr>
          <p:cNvPr id="8" name="Rectangle 7"/>
          <p:cNvSpPr/>
          <p:nvPr/>
        </p:nvSpPr>
        <p:spPr>
          <a:xfrm>
            <a:off x="4800600" y="3772270"/>
            <a:ext cx="1981200" cy="13716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49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3" name="Content Placeholder 2"/>
          <p:cNvSpPr>
            <a:spLocks noGrp="1"/>
          </p:cNvSpPr>
          <p:nvPr>
            <p:ph idx="4294967295"/>
          </p:nvPr>
        </p:nvSpPr>
        <p:spPr>
          <a:xfrm>
            <a:off x="663902" y="1546302"/>
            <a:ext cx="8229600" cy="4525963"/>
          </a:xfrm>
          <a:prstGeom prst="rect">
            <a:avLst/>
          </a:prstGeom>
        </p:spPr>
        <p:txBody>
          <a:bodyPr/>
          <a:lstStyle/>
          <a:p>
            <a:endParaRPr lang="en-US"/>
          </a:p>
        </p:txBody>
      </p:sp>
      <p:sp>
        <p:nvSpPr>
          <p:cNvPr id="4" name="TextBox 3"/>
          <p:cNvSpPr txBox="1"/>
          <p:nvPr/>
        </p:nvSpPr>
        <p:spPr>
          <a:xfrm>
            <a:off x="297972" y="1011315"/>
            <a:ext cx="1447800" cy="276999"/>
          </a:xfrm>
          <a:prstGeom prst="rect">
            <a:avLst/>
          </a:prstGeom>
          <a:noFill/>
        </p:spPr>
        <p:txBody>
          <a:bodyPr wrap="square" rtlCol="0">
            <a:spAutoFit/>
          </a:bodyPr>
          <a:lstStyle/>
          <a:p>
            <a:r>
              <a:rPr lang="en-US" sz="1200" b="1" dirty="0" smtClean="0"/>
              <a:t>Step 4</a:t>
            </a:r>
            <a:endParaRPr lang="en-US" sz="1200" b="1" dirty="0"/>
          </a:p>
        </p:txBody>
      </p:sp>
      <p:pic>
        <p:nvPicPr>
          <p:cNvPr id="5" name="Picture 2"/>
          <p:cNvPicPr>
            <a:picLocks noChangeAspect="1" noChangeArrowheads="1"/>
          </p:cNvPicPr>
          <p:nvPr/>
        </p:nvPicPr>
        <p:blipFill>
          <a:blip r:embed="rId2"/>
          <a:srcRect/>
          <a:stretch>
            <a:fillRect/>
          </a:stretch>
        </p:blipFill>
        <p:spPr bwMode="auto">
          <a:xfrm>
            <a:off x="145572" y="1239915"/>
            <a:ext cx="8763000" cy="5029200"/>
          </a:xfrm>
          <a:prstGeom prst="rect">
            <a:avLst/>
          </a:prstGeom>
          <a:noFill/>
          <a:ln w="9525">
            <a:noFill/>
            <a:miter lim="800000"/>
            <a:headEnd/>
            <a:tailEnd/>
          </a:ln>
          <a:effectLst/>
        </p:spPr>
      </p:pic>
      <p:sp>
        <p:nvSpPr>
          <p:cNvPr id="6" name="TextBox 5"/>
          <p:cNvSpPr txBox="1"/>
          <p:nvPr/>
        </p:nvSpPr>
        <p:spPr>
          <a:xfrm>
            <a:off x="4565172" y="3525915"/>
            <a:ext cx="2743200" cy="1200329"/>
          </a:xfrm>
          <a:prstGeom prst="rect">
            <a:avLst/>
          </a:prstGeom>
          <a:noFill/>
        </p:spPr>
        <p:txBody>
          <a:bodyPr wrap="square" rtlCol="0">
            <a:spAutoFit/>
          </a:bodyPr>
          <a:lstStyle/>
          <a:p>
            <a:r>
              <a:rPr lang="en-US" sz="1200" b="1" dirty="0" smtClean="0"/>
              <a:t>We want to find out the wait time, travel time and number of free pizza delivered on these days. Drag and drop Wait time, Travel time and Free from the fields list to Values at the bottom</a:t>
            </a:r>
            <a:endParaRPr lang="en-US" sz="1200" b="1" dirty="0"/>
          </a:p>
        </p:txBody>
      </p:sp>
      <p:sp>
        <p:nvSpPr>
          <p:cNvPr id="7" name="Rectangle 6"/>
          <p:cNvSpPr/>
          <p:nvPr/>
        </p:nvSpPr>
        <p:spPr>
          <a:xfrm>
            <a:off x="4488972" y="3373515"/>
            <a:ext cx="2971800" cy="1524000"/>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p:cNvCxnSpPr/>
          <p:nvPr/>
        </p:nvCxnSpPr>
        <p:spPr>
          <a:xfrm rot="16200000" flipH="1">
            <a:off x="7194072" y="3945015"/>
            <a:ext cx="2057400" cy="609600"/>
          </a:xfrm>
          <a:prstGeom prst="curvedConnector3">
            <a:avLst>
              <a:gd name="adj1" fmla="val 50000"/>
            </a:avLst>
          </a:prstGeom>
          <a:ln w="53975">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966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3" name="Content Placeholder 2"/>
          <p:cNvSpPr>
            <a:spLocks noGrp="1"/>
          </p:cNvSpPr>
          <p:nvPr>
            <p:ph idx="4294967295"/>
          </p:nvPr>
        </p:nvSpPr>
        <p:spPr>
          <a:xfrm>
            <a:off x="740102" y="1440596"/>
            <a:ext cx="8229600" cy="4525963"/>
          </a:xfrm>
          <a:prstGeom prst="rect">
            <a:avLst/>
          </a:prstGeom>
        </p:spPr>
        <p:txBody>
          <a:bodyPr/>
          <a:lstStyle/>
          <a:p>
            <a:endParaRPr lang="en-US"/>
          </a:p>
        </p:txBody>
      </p:sp>
      <p:sp>
        <p:nvSpPr>
          <p:cNvPr id="4" name="TextBox 3"/>
          <p:cNvSpPr txBox="1"/>
          <p:nvPr/>
        </p:nvSpPr>
        <p:spPr>
          <a:xfrm>
            <a:off x="374172" y="905609"/>
            <a:ext cx="1447800" cy="276999"/>
          </a:xfrm>
          <a:prstGeom prst="rect">
            <a:avLst/>
          </a:prstGeom>
          <a:noFill/>
        </p:spPr>
        <p:txBody>
          <a:bodyPr wrap="square" rtlCol="0">
            <a:spAutoFit/>
          </a:bodyPr>
          <a:lstStyle/>
          <a:p>
            <a:r>
              <a:rPr lang="en-US" sz="1200" b="1" dirty="0" smtClean="0"/>
              <a:t>Step 5</a:t>
            </a:r>
            <a:endParaRPr lang="en-US" sz="1200" b="1" dirty="0"/>
          </a:p>
        </p:txBody>
      </p:sp>
      <p:pic>
        <p:nvPicPr>
          <p:cNvPr id="5" name="Picture 3"/>
          <p:cNvPicPr>
            <a:picLocks noChangeAspect="1" noChangeArrowheads="1"/>
          </p:cNvPicPr>
          <p:nvPr/>
        </p:nvPicPr>
        <p:blipFill>
          <a:blip r:embed="rId2"/>
          <a:srcRect/>
          <a:stretch>
            <a:fillRect/>
          </a:stretch>
        </p:blipFill>
        <p:spPr bwMode="auto">
          <a:xfrm>
            <a:off x="221771" y="1134209"/>
            <a:ext cx="8686801" cy="5105400"/>
          </a:xfrm>
          <a:prstGeom prst="rect">
            <a:avLst/>
          </a:prstGeom>
          <a:noFill/>
          <a:ln w="9525">
            <a:noFill/>
            <a:miter lim="800000"/>
            <a:headEnd/>
            <a:tailEnd/>
          </a:ln>
          <a:effectLst/>
        </p:spPr>
      </p:pic>
      <p:sp>
        <p:nvSpPr>
          <p:cNvPr id="6" name="Rectangle 5"/>
          <p:cNvSpPr/>
          <p:nvPr/>
        </p:nvSpPr>
        <p:spPr>
          <a:xfrm>
            <a:off x="4946172" y="3420209"/>
            <a:ext cx="2286000" cy="1524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98572" y="3496409"/>
            <a:ext cx="2057400" cy="1384995"/>
          </a:xfrm>
          <a:prstGeom prst="rect">
            <a:avLst/>
          </a:prstGeom>
          <a:noFill/>
        </p:spPr>
        <p:txBody>
          <a:bodyPr wrap="square" rtlCol="0">
            <a:spAutoFit/>
          </a:bodyPr>
          <a:lstStyle/>
          <a:p>
            <a:r>
              <a:rPr lang="en-US" sz="1200" b="1" dirty="0" smtClean="0"/>
              <a:t>Sum of Wait Time,  Sum of Travel time do not make much sense. Need to change it to something sensible. How about average of wait time and average of travel time?</a:t>
            </a:r>
            <a:endParaRPr lang="en-US" sz="1200" b="1" dirty="0"/>
          </a:p>
        </p:txBody>
      </p:sp>
      <p:cxnSp>
        <p:nvCxnSpPr>
          <p:cNvPr id="8" name="Straight Arrow Connector 7"/>
          <p:cNvCxnSpPr/>
          <p:nvPr/>
        </p:nvCxnSpPr>
        <p:spPr>
          <a:xfrm>
            <a:off x="7232172" y="4106009"/>
            <a:ext cx="1295400" cy="914400"/>
          </a:xfrm>
          <a:prstGeom prst="straightConnector1">
            <a:avLst/>
          </a:prstGeom>
          <a:ln w="412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450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3" name="Content Placeholder 2"/>
          <p:cNvSpPr>
            <a:spLocks noGrp="1"/>
          </p:cNvSpPr>
          <p:nvPr>
            <p:ph idx="4294967295"/>
          </p:nvPr>
        </p:nvSpPr>
        <p:spPr>
          <a:xfrm>
            <a:off x="725991" y="1440596"/>
            <a:ext cx="8229600" cy="4525963"/>
          </a:xfrm>
          <a:prstGeom prst="rect">
            <a:avLst/>
          </a:prstGeom>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07661" y="1134209"/>
            <a:ext cx="8700911" cy="4953000"/>
          </a:xfrm>
          <a:prstGeom prst="rect">
            <a:avLst/>
          </a:prstGeom>
          <a:noFill/>
          <a:ln w="9525">
            <a:noFill/>
            <a:miter lim="800000"/>
            <a:headEnd/>
            <a:tailEnd/>
          </a:ln>
          <a:effectLst/>
        </p:spPr>
      </p:pic>
      <p:sp>
        <p:nvSpPr>
          <p:cNvPr id="5" name="TextBox 4"/>
          <p:cNvSpPr txBox="1"/>
          <p:nvPr/>
        </p:nvSpPr>
        <p:spPr>
          <a:xfrm>
            <a:off x="283861" y="905609"/>
            <a:ext cx="1295400" cy="276999"/>
          </a:xfrm>
          <a:prstGeom prst="rect">
            <a:avLst/>
          </a:prstGeom>
          <a:noFill/>
        </p:spPr>
        <p:txBody>
          <a:bodyPr wrap="square" rtlCol="0">
            <a:spAutoFit/>
          </a:bodyPr>
          <a:lstStyle/>
          <a:p>
            <a:r>
              <a:rPr lang="en-US" sz="1200" b="1" dirty="0" smtClean="0"/>
              <a:t>Step 5</a:t>
            </a:r>
            <a:endParaRPr lang="en-US" sz="1200" b="1" dirty="0"/>
          </a:p>
        </p:txBody>
      </p:sp>
    </p:spTree>
    <p:extLst>
      <p:ext uri="{BB962C8B-B14F-4D97-AF65-F5344CB8AC3E}">
        <p14:creationId xmlns:p14="http://schemas.microsoft.com/office/powerpoint/2010/main" val="351142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4" name="TextBox 3"/>
          <p:cNvSpPr txBox="1"/>
          <p:nvPr/>
        </p:nvSpPr>
        <p:spPr>
          <a:xfrm>
            <a:off x="464028" y="905609"/>
            <a:ext cx="1295400" cy="276999"/>
          </a:xfrm>
          <a:prstGeom prst="rect">
            <a:avLst/>
          </a:prstGeom>
          <a:noFill/>
        </p:spPr>
        <p:txBody>
          <a:bodyPr wrap="square" rtlCol="0">
            <a:spAutoFit/>
          </a:bodyPr>
          <a:lstStyle/>
          <a:p>
            <a:r>
              <a:rPr lang="en-US" sz="1200" b="1" dirty="0" smtClean="0"/>
              <a:t>Step 5</a:t>
            </a:r>
            <a:endParaRPr lang="en-US" sz="1200" b="1" dirty="0"/>
          </a:p>
        </p:txBody>
      </p:sp>
      <p:pic>
        <p:nvPicPr>
          <p:cNvPr id="5" name="Picture 2"/>
          <p:cNvPicPr>
            <a:picLocks noChangeAspect="1" noChangeArrowheads="1"/>
          </p:cNvPicPr>
          <p:nvPr/>
        </p:nvPicPr>
        <p:blipFill>
          <a:blip r:embed="rId2"/>
          <a:srcRect/>
          <a:stretch>
            <a:fillRect/>
          </a:stretch>
        </p:blipFill>
        <p:spPr bwMode="auto">
          <a:xfrm>
            <a:off x="235428" y="1210409"/>
            <a:ext cx="8763000" cy="5029200"/>
          </a:xfrm>
          <a:prstGeom prst="rect">
            <a:avLst/>
          </a:prstGeom>
          <a:noFill/>
          <a:ln w="9525">
            <a:noFill/>
            <a:miter lim="800000"/>
            <a:headEnd/>
            <a:tailEnd/>
          </a:ln>
          <a:effectLst/>
        </p:spPr>
      </p:pic>
    </p:spTree>
    <p:extLst>
      <p:ext uri="{BB962C8B-B14F-4D97-AF65-F5344CB8AC3E}">
        <p14:creationId xmlns:p14="http://schemas.microsoft.com/office/powerpoint/2010/main" val="1118661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Stratification – Pivot Table</a:t>
            </a:r>
            <a:endParaRPr lang="en-US" dirty="0"/>
          </a:p>
        </p:txBody>
      </p:sp>
      <p:sp>
        <p:nvSpPr>
          <p:cNvPr id="4" name="Content Placeholder 2"/>
          <p:cNvSpPr>
            <a:spLocks noGrp="1"/>
          </p:cNvSpPr>
          <p:nvPr>
            <p:ph idx="4294967295"/>
          </p:nvPr>
        </p:nvSpPr>
        <p:spPr>
          <a:xfrm>
            <a:off x="791319" y="1440596"/>
            <a:ext cx="8229600" cy="4525963"/>
          </a:xfrm>
          <a:prstGeom prst="rect">
            <a:avLst/>
          </a:prstGeom>
        </p:spPr>
        <p:txBody>
          <a:bodyPr/>
          <a:lstStyle/>
          <a:p>
            <a:endParaRPr lang="en-US"/>
          </a:p>
        </p:txBody>
      </p:sp>
      <p:sp>
        <p:nvSpPr>
          <p:cNvPr id="5" name="TextBox 4"/>
          <p:cNvSpPr txBox="1"/>
          <p:nvPr/>
        </p:nvSpPr>
        <p:spPr>
          <a:xfrm>
            <a:off x="501589" y="905609"/>
            <a:ext cx="3124200" cy="276999"/>
          </a:xfrm>
          <a:prstGeom prst="rect">
            <a:avLst/>
          </a:prstGeom>
          <a:noFill/>
        </p:spPr>
        <p:txBody>
          <a:bodyPr wrap="square" rtlCol="0">
            <a:spAutoFit/>
          </a:bodyPr>
          <a:lstStyle/>
          <a:p>
            <a:r>
              <a:rPr lang="en-US" sz="1200" b="1" dirty="0" smtClean="0"/>
              <a:t>Final Step- Analysis</a:t>
            </a:r>
            <a:endParaRPr lang="en-US" sz="1200" b="1" dirty="0"/>
          </a:p>
        </p:txBody>
      </p:sp>
      <p:pic>
        <p:nvPicPr>
          <p:cNvPr id="6" name="Picture 2"/>
          <p:cNvPicPr>
            <a:picLocks noChangeAspect="1" noChangeArrowheads="1"/>
          </p:cNvPicPr>
          <p:nvPr/>
        </p:nvPicPr>
        <p:blipFill>
          <a:blip r:embed="rId2"/>
          <a:srcRect/>
          <a:stretch>
            <a:fillRect/>
          </a:stretch>
        </p:blipFill>
        <p:spPr bwMode="auto">
          <a:xfrm>
            <a:off x="120589" y="1210409"/>
            <a:ext cx="8915400" cy="5029200"/>
          </a:xfrm>
          <a:prstGeom prst="rect">
            <a:avLst/>
          </a:prstGeom>
          <a:noFill/>
          <a:ln w="9525">
            <a:noFill/>
            <a:miter lim="800000"/>
            <a:headEnd/>
            <a:tailEnd/>
          </a:ln>
          <a:effectLst/>
        </p:spPr>
      </p:pic>
      <p:cxnSp>
        <p:nvCxnSpPr>
          <p:cNvPr id="7" name="Straight Arrow Connector 6"/>
          <p:cNvCxnSpPr/>
          <p:nvPr/>
        </p:nvCxnSpPr>
        <p:spPr>
          <a:xfrm rot="10800000">
            <a:off x="3092389" y="3344009"/>
            <a:ext cx="838200" cy="1588"/>
          </a:xfrm>
          <a:prstGeom prst="straightConnector1">
            <a:avLst/>
          </a:prstGeom>
          <a:ln w="412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54389" y="3115409"/>
            <a:ext cx="1981200" cy="369332"/>
          </a:xfrm>
          <a:prstGeom prst="rect">
            <a:avLst/>
          </a:prstGeom>
          <a:noFill/>
        </p:spPr>
        <p:txBody>
          <a:bodyPr wrap="square" rtlCol="0">
            <a:spAutoFit/>
          </a:bodyPr>
          <a:lstStyle/>
          <a:p>
            <a:r>
              <a:rPr lang="en-US" dirty="0" smtClean="0"/>
              <a:t>Cause of concern</a:t>
            </a:r>
            <a:endParaRPr lang="en-US" dirty="0"/>
          </a:p>
        </p:txBody>
      </p:sp>
      <p:sp>
        <p:nvSpPr>
          <p:cNvPr id="9" name="Rectangle 8"/>
          <p:cNvSpPr/>
          <p:nvPr/>
        </p:nvSpPr>
        <p:spPr>
          <a:xfrm>
            <a:off x="3930589" y="3039209"/>
            <a:ext cx="2133600" cy="5334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776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Analyze Objective – Significant X’s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Determine the significant inputs (</a:t>
            </a:r>
            <a:r>
              <a:rPr lang="en-US" dirty="0" err="1"/>
              <a:t>Xs</a:t>
            </a:r>
            <a:r>
              <a:rPr lang="en-US" dirty="0"/>
              <a:t>) affecting the response variable, or Y.</a:t>
            </a:r>
          </a:p>
          <a:p>
            <a:pPr marL="457200" indent="-457200">
              <a:buFont typeface="Arial" panose="020B0604020202020204" pitchFamily="34" charset="0"/>
              <a:buChar char="•"/>
            </a:pPr>
            <a:r>
              <a:rPr lang="en-US" dirty="0"/>
              <a:t>Pete’s Pizzeria Significant </a:t>
            </a:r>
            <a:r>
              <a:rPr lang="en-US" dirty="0" err="1"/>
              <a:t>Xs</a:t>
            </a:r>
            <a:r>
              <a:rPr lang="en-US" dirty="0"/>
              <a:t> for pizza delivery time:__________</a:t>
            </a:r>
          </a:p>
          <a:p>
            <a:endParaRPr lang="en-US" dirty="0"/>
          </a:p>
        </p:txBody>
      </p:sp>
    </p:spTree>
    <p:extLst>
      <p:ext uri="{BB962C8B-B14F-4D97-AF65-F5344CB8AC3E}">
        <p14:creationId xmlns:p14="http://schemas.microsoft.com/office/powerpoint/2010/main" val="39664692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Analyze Objective – Additional Significant X’s</a:t>
            </a:r>
            <a:endParaRPr lang="en-US" sz="3200" dirty="0"/>
          </a:p>
        </p:txBody>
      </p:sp>
      <p:sp>
        <p:nvSpPr>
          <p:cNvPr id="4" name="Content Placeholder 4"/>
          <p:cNvSpPr>
            <a:spLocks noGrp="1"/>
          </p:cNvSpPr>
          <p:nvPr>
            <p:ph idx="4294967295"/>
          </p:nvPr>
        </p:nvSpPr>
        <p:spPr>
          <a:xfrm>
            <a:off x="457200" y="1447800"/>
            <a:ext cx="8229600" cy="4678363"/>
          </a:xfrm>
          <a:prstGeom prst="rect">
            <a:avLst/>
          </a:prstGeom>
        </p:spPr>
        <p:txBody>
          <a:bodyPr/>
          <a:lstStyle/>
          <a:p>
            <a:r>
              <a:rPr lang="en-US" dirty="0" smtClean="0"/>
              <a:t>Interviews and direct observation reveal:</a:t>
            </a:r>
            <a:endParaRPr lang="en-US" dirty="0"/>
          </a:p>
        </p:txBody>
      </p:sp>
      <p:grpSp>
        <p:nvGrpSpPr>
          <p:cNvPr id="5" name="Group 4"/>
          <p:cNvGrpSpPr/>
          <p:nvPr/>
        </p:nvGrpSpPr>
        <p:grpSpPr>
          <a:xfrm>
            <a:off x="193830" y="2409057"/>
            <a:ext cx="2901861" cy="2419515"/>
            <a:chOff x="193830" y="2409057"/>
            <a:chExt cx="2901861" cy="2419515"/>
          </a:xfrm>
        </p:grpSpPr>
        <p:pic>
          <p:nvPicPr>
            <p:cNvPr id="6" name="Picture 5" descr="C:\Users\pennington_84\AppData\Local\Microsoft\Windows\Temporary Internet Files\Content.IE5\Y6BI886E\MC9002909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830" y="2409057"/>
              <a:ext cx="2901861" cy="24195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433546">
              <a:off x="874277" y="2598793"/>
              <a:ext cx="1552896" cy="1477328"/>
            </a:xfrm>
            <a:prstGeom prst="rect">
              <a:avLst/>
            </a:prstGeom>
            <a:noFill/>
          </p:spPr>
          <p:txBody>
            <a:bodyPr wrap="square" rtlCol="0">
              <a:spAutoFit/>
            </a:bodyPr>
            <a:lstStyle/>
            <a:p>
              <a:r>
                <a:rPr lang="en-US" b="1" dirty="0" smtClean="0">
                  <a:latin typeface="Bradley Hand ITC" pitchFamily="66" charset="0"/>
                </a:rPr>
                <a:t>15% of the time drivers call in sick on the weekend</a:t>
              </a:r>
              <a:endParaRPr lang="en-US" b="1" dirty="0">
                <a:latin typeface="Bradley Hand ITC" pitchFamily="66" charset="0"/>
              </a:endParaRPr>
            </a:p>
          </p:txBody>
        </p:sp>
      </p:grpSp>
      <p:grpSp>
        <p:nvGrpSpPr>
          <p:cNvPr id="8" name="Group 7"/>
          <p:cNvGrpSpPr/>
          <p:nvPr/>
        </p:nvGrpSpPr>
        <p:grpSpPr>
          <a:xfrm>
            <a:off x="5877770" y="2219242"/>
            <a:ext cx="2901861" cy="2419515"/>
            <a:chOff x="5895907" y="2026246"/>
            <a:chExt cx="2901861" cy="2419515"/>
          </a:xfrm>
        </p:grpSpPr>
        <p:pic>
          <p:nvPicPr>
            <p:cNvPr id="9" name="Picture 5" descr="C:\Users\pennington_84\AppData\Local\Microsoft\Windows\Temporary Internet Files\Content.IE5\Y6BI886E\MC9002909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5907" y="2026246"/>
              <a:ext cx="2901861" cy="24195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20433546">
              <a:off x="6563557" y="2463464"/>
              <a:ext cx="1552896" cy="1015663"/>
            </a:xfrm>
            <a:prstGeom prst="rect">
              <a:avLst/>
            </a:prstGeom>
            <a:noFill/>
          </p:spPr>
          <p:txBody>
            <a:bodyPr wrap="square" rtlCol="0">
              <a:spAutoFit/>
            </a:bodyPr>
            <a:lstStyle/>
            <a:p>
              <a:r>
                <a:rPr lang="en-US" sz="2000" b="1" dirty="0" smtClean="0">
                  <a:latin typeface="Bradley Hand ITC" pitchFamily="66" charset="0"/>
                </a:rPr>
                <a:t>8% of the time drivers get lost</a:t>
              </a:r>
              <a:endParaRPr lang="en-US" sz="2000" b="1" dirty="0">
                <a:latin typeface="Bradley Hand ITC" pitchFamily="66" charset="0"/>
              </a:endParaRPr>
            </a:p>
          </p:txBody>
        </p:sp>
      </p:grpSp>
      <p:pic>
        <p:nvPicPr>
          <p:cNvPr id="11" name="Picture 5" descr="C:\Users\pennington_84\AppData\Local\Microsoft\Windows\Temporary Internet Files\Content.IE5\Y6BI886E\MC9002909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095" y="3691077"/>
            <a:ext cx="2901861" cy="24195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rot="20433546">
            <a:off x="4026522" y="3890408"/>
            <a:ext cx="1552896" cy="1569660"/>
          </a:xfrm>
          <a:prstGeom prst="rect">
            <a:avLst/>
          </a:prstGeom>
          <a:noFill/>
        </p:spPr>
        <p:txBody>
          <a:bodyPr wrap="square" rtlCol="0">
            <a:spAutoFit/>
          </a:bodyPr>
          <a:lstStyle/>
          <a:p>
            <a:r>
              <a:rPr lang="en-US" sz="2400" b="1" dirty="0" smtClean="0">
                <a:latin typeface="Bradley Hand ITC" pitchFamily="66" charset="0"/>
              </a:rPr>
              <a:t>Wrong Address 4% of the time</a:t>
            </a:r>
            <a:endParaRPr lang="en-US" sz="2400" b="1" dirty="0">
              <a:latin typeface="Bradley Hand ITC" pitchFamily="66" charset="0"/>
            </a:endParaRPr>
          </a:p>
        </p:txBody>
      </p:sp>
    </p:spTree>
    <p:extLst>
      <p:ext uri="{BB962C8B-B14F-4D97-AF65-F5344CB8AC3E}">
        <p14:creationId xmlns:p14="http://schemas.microsoft.com/office/powerpoint/2010/main" val="2751983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 Phase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2330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3"/>
  <p:tag name="RESPCOUNTERSTYLE" val="-1"/>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CHARTCOLORS" val="0"/>
  <p:tag name="INCLUDEPPT" val="True"/>
  <p:tag name="REALTIMEBACKUPPATH" val="(None)"/>
  <p:tag name="FIBDISPLAYRESULTS" val="True"/>
  <p:tag name="PRRESPONSE3" val="8"/>
  <p:tag name="PRRESPONSE8" val="3"/>
  <p:tag name="ANSWERNOWSTYLE" val="-1"/>
  <p:tag name="COUNTDOWNSECONDS" val="10"/>
  <p:tag name="AUTOADVANCE" val="False"/>
  <p:tag name="SKIPREMAININGRACESLIDES" val="True"/>
  <p:tag name="BUBBLEGROUPING" val="3"/>
  <p:tag name="CUSTOMCELLBACKCOLOR3" val="-268652"/>
  <p:tag name="AUTOSIZEGRID" val="True"/>
  <p:tag name="INCLUDENONRESPONDERS" val="Fals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1"/>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 name="TASKPANEKEY" val="0466075a-dad8-41db-b593-733845d71551"/>
  <p:tag name="POWERPOINTVERSION" val="14.0"/>
  <p:tag name="WASPOLLED" val="D42DB03A8F80492BB936F20FF8F30578"/>
  <p:tag name="TPVERSION" val="5"/>
  <p:tag name="TPFULLVERSION" val="5.3.1.3337"/>
  <p:tag name="PPTVERSION" val="14"/>
  <p:tag name="TPOS" val="2"/>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Title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OB PowerPoint Template [Read-Only]" id="{0CE0328D-B8CA-47E6-A02D-1A3D34AAFC2D}" vid="{41B3F6CC-BA4A-45C0-8D84-B5F26A72CD5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OB PowerPoint Template [Read-Only]" id="{0CE0328D-B8CA-47E6-A02D-1A3D34AAFC2D}" vid="{1DD6C43C-24FD-4AAB-B5F3-7E9218BBD5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FCOB PowerPoint Template</Template>
  <TotalTime>26901</TotalTime>
  <Words>4801</Words>
  <Application>Microsoft Office PowerPoint</Application>
  <PresentationFormat>On-screen Show (4:3)</PresentationFormat>
  <Paragraphs>1000</Paragraphs>
  <Slides>117</Slides>
  <Notes>3</Notes>
  <HiddenSlides>8</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117</vt:i4>
      </vt:variant>
    </vt:vector>
  </HeadingPairs>
  <TitlesOfParts>
    <vt:vector size="133" baseType="lpstr">
      <vt:lpstr>MS PGothic</vt:lpstr>
      <vt:lpstr>Arial</vt:lpstr>
      <vt:lpstr>Arial Narrow</vt:lpstr>
      <vt:lpstr>Bradley Hand ITC</vt:lpstr>
      <vt:lpstr>Calibri</vt:lpstr>
      <vt:lpstr>Courier New</vt:lpstr>
      <vt:lpstr>DengXian</vt:lpstr>
      <vt:lpstr>Georgia</vt:lpstr>
      <vt:lpstr>Optima</vt:lpstr>
      <vt:lpstr>Times</vt:lpstr>
      <vt:lpstr>Times New Roman</vt:lpstr>
      <vt:lpstr>Verdana</vt:lpstr>
      <vt:lpstr>Wingdings</vt:lpstr>
      <vt:lpstr>Wingdings 3</vt:lpstr>
      <vt:lpstr>Title Slides</vt:lpstr>
      <vt:lpstr>Custom Design</vt:lpstr>
      <vt:lpstr>PowerPoint Presentation</vt:lpstr>
      <vt:lpstr>Teaching Objectives</vt:lpstr>
      <vt:lpstr>Define phase</vt:lpstr>
      <vt:lpstr>Define Phase – Tollgate Questions</vt:lpstr>
      <vt:lpstr>Define Phase – Tollgate Questions</vt:lpstr>
      <vt:lpstr>Define Phase – Tools Applied</vt:lpstr>
      <vt:lpstr>Six Sigma Case Study Pete’s Pizzeria</vt:lpstr>
      <vt:lpstr>Pete’s Pizzeria Business Case</vt:lpstr>
      <vt:lpstr>Pete’s Pizzeria Market Share</vt:lpstr>
      <vt:lpstr>Pete’s Pizzeria Income Statement</vt:lpstr>
      <vt:lpstr>Define Phase – Business Case</vt:lpstr>
      <vt:lpstr>Define Phase – Business Case Exercise</vt:lpstr>
      <vt:lpstr>Define Phase – Business Case Exercise</vt:lpstr>
      <vt:lpstr>Pete’s Pizzeria Business Case</vt:lpstr>
      <vt:lpstr>Pete’s Pizzeria Business Case</vt:lpstr>
      <vt:lpstr>Pete’s Pizzeria Business Case</vt:lpstr>
      <vt:lpstr>Define Phase – Critical to Quality Tree</vt:lpstr>
      <vt:lpstr>Define Exercise – Critical to Quality Tree</vt:lpstr>
      <vt:lpstr>Define Phase – CTQT Example</vt:lpstr>
      <vt:lpstr>Pete’s Pizzeria Business Case</vt:lpstr>
      <vt:lpstr>Pete’s Pizzeria Business Case</vt:lpstr>
      <vt:lpstr>Pete’s Pizzeria Business Case</vt:lpstr>
      <vt:lpstr>Pete’s Pizzeria Business Case</vt:lpstr>
      <vt:lpstr>Pete’s Pizzeria Business Case</vt:lpstr>
      <vt:lpstr>Pete’s Pizzeria Business Case</vt:lpstr>
      <vt:lpstr>Pete’s Pizzeria Business Case</vt:lpstr>
      <vt:lpstr>Pete’s Pizzeria Business Case</vt:lpstr>
      <vt:lpstr>Define Phase – SIPOC Defined</vt:lpstr>
      <vt:lpstr>Define Phase – SIPOC Example</vt:lpstr>
      <vt:lpstr>Define Phase – SIPOC Exercise</vt:lpstr>
      <vt:lpstr>Define Phase – SIPOC Exercise</vt:lpstr>
      <vt:lpstr>Define Phase – SIPOC Exercise</vt:lpstr>
      <vt:lpstr>Define Phase – Value Stream Mapping</vt:lpstr>
      <vt:lpstr>Define Phase – Value Stream Mapping</vt:lpstr>
      <vt:lpstr>Define Phase – Value Stream Mapping</vt:lpstr>
      <vt:lpstr>VSM</vt:lpstr>
      <vt:lpstr>Define Objectives – Team Charter</vt:lpstr>
      <vt:lpstr>Problem Statement</vt:lpstr>
      <vt:lpstr>Good/Bad Problem Statements</vt:lpstr>
      <vt:lpstr>Define Phase – Project Charter Example</vt:lpstr>
      <vt:lpstr>Define Phase – Project Charter Exercise</vt:lpstr>
      <vt:lpstr>Define Phase – Project Charter Example</vt:lpstr>
      <vt:lpstr>PowerPoint Presentation</vt:lpstr>
      <vt:lpstr>Measure Phase</vt:lpstr>
      <vt:lpstr>PowerPoint Presentation</vt:lpstr>
      <vt:lpstr>Measure Phase - Tollgate Questions</vt:lpstr>
      <vt:lpstr>Measure Phase – Tollgate Questions</vt:lpstr>
      <vt:lpstr>Measure Phase – Tools Applied</vt:lpstr>
      <vt:lpstr>Measure Phase – Data Collection</vt:lpstr>
      <vt:lpstr>Measure Phase – Baseline Data</vt:lpstr>
      <vt:lpstr>Measure Phase – Operational Definitions</vt:lpstr>
      <vt:lpstr>Measure Phase – Operational Definition Exercise</vt:lpstr>
      <vt:lpstr>Measure Phase – Op Def</vt:lpstr>
      <vt:lpstr>Measure Exercise</vt:lpstr>
      <vt:lpstr>Pete’s Pizzeria Business Case</vt:lpstr>
      <vt:lpstr>Pete’s Pizzeria Business Case</vt:lpstr>
      <vt:lpstr>Measure Phase – Data Collection Reflection</vt:lpstr>
      <vt:lpstr>Measure Phase – Baseline Performance</vt:lpstr>
      <vt:lpstr>Measure Phase – Baseline Example</vt:lpstr>
      <vt:lpstr>Measure Phase - Baseline Example</vt:lpstr>
      <vt:lpstr>Measure Phase – Baseline Example</vt:lpstr>
      <vt:lpstr>Measure Phase - Variation</vt:lpstr>
      <vt:lpstr>Measure Phase – Baseline Example</vt:lpstr>
      <vt:lpstr>Measure Phase - Histogram</vt:lpstr>
      <vt:lpstr>Measure Phase – Baseline Example</vt:lpstr>
      <vt:lpstr>Measure Phase – Late Deliveries</vt:lpstr>
      <vt:lpstr>Measure Phase – Control Charts</vt:lpstr>
      <vt:lpstr>Measure Control Chart</vt:lpstr>
      <vt:lpstr>Measure – Sigma Level or DPMO</vt:lpstr>
      <vt:lpstr>Measure: Quick Conversion</vt:lpstr>
      <vt:lpstr>Measure Phase – Sigma Level &amp; VOC</vt:lpstr>
      <vt:lpstr>Measure Phase – Calculating Process Capability</vt:lpstr>
      <vt:lpstr>Measure Phase – Analyzing a Process: Scenarios</vt:lpstr>
      <vt:lpstr>Measure Phase - Reflection</vt:lpstr>
      <vt:lpstr>Measure Phase – Project Charter Update</vt:lpstr>
      <vt:lpstr>Analyze Phase</vt:lpstr>
      <vt:lpstr>PowerPoint Presentation</vt:lpstr>
      <vt:lpstr>Analyze Phase – Tollgate Questions</vt:lpstr>
      <vt:lpstr>Analyze Phase – Tools Applied</vt:lpstr>
      <vt:lpstr>Analyze Phase – Root Cause Analysis</vt:lpstr>
      <vt:lpstr>Analyze Phase – Cause &amp; Effect Map</vt:lpstr>
      <vt:lpstr>Analyze Phase – Cause &amp; Effect Map</vt:lpstr>
      <vt:lpstr>Analyze Phase – Validate Causes</vt:lpstr>
      <vt:lpstr>Analyze Phase – Validate Causes</vt:lpstr>
      <vt:lpstr>Analyze Phase – Pareto Chart</vt:lpstr>
      <vt:lpstr>Analyze Phase – Pareto Example</vt:lpstr>
      <vt:lpstr>Analyze Phase – Return to the C&amp;E Map</vt:lpstr>
      <vt:lpstr>Data Stratification – Pivot Table</vt:lpstr>
      <vt:lpstr>Data Stratification – Pivot Table</vt:lpstr>
      <vt:lpstr>Data Stratification – Pivot Table</vt:lpstr>
      <vt:lpstr>Data Stratification – Pivot Table</vt:lpstr>
      <vt:lpstr>Data Stratification – Pivot Table</vt:lpstr>
      <vt:lpstr>Data Stratification – Pivot Table</vt:lpstr>
      <vt:lpstr>Data Stratification – Pivot Table</vt:lpstr>
      <vt:lpstr>Data Stratification – Pivot Table</vt:lpstr>
      <vt:lpstr>Data Stratification – Pivot Table</vt:lpstr>
      <vt:lpstr>Analyze Objective – Significant X’s</vt:lpstr>
      <vt:lpstr>Analyze Objective – Additional Significant X’s</vt:lpstr>
      <vt:lpstr>Improve Phase</vt:lpstr>
      <vt:lpstr>Improve Phase</vt:lpstr>
      <vt:lpstr>Improve Phase – Tollgate Questions</vt:lpstr>
      <vt:lpstr>Improve Phase – Tools Applied</vt:lpstr>
      <vt:lpstr>Improve Exercise - Countermeasures</vt:lpstr>
      <vt:lpstr>Improve Phase – Solution Prioritizer</vt:lpstr>
      <vt:lpstr>Improve Phase – Evaluate Risk</vt:lpstr>
      <vt:lpstr>FMEA – Pete’s Pizza</vt:lpstr>
      <vt:lpstr>Improve Phase – Corrective Action Matrix</vt:lpstr>
      <vt:lpstr>Control Phase</vt:lpstr>
      <vt:lpstr>Control Phase</vt:lpstr>
      <vt:lpstr>Control Phase – Tollgate Questions</vt:lpstr>
      <vt:lpstr>Control Phase – Tollgate Questions</vt:lpstr>
      <vt:lpstr>Achieving Operational Excellence</vt:lpstr>
      <vt:lpstr>Achieving Operational Excellence</vt:lpstr>
      <vt:lpstr>Control Phase – Create Visual Mgmt.</vt:lpstr>
      <vt:lpstr>PowerPoint Presentation</vt:lpstr>
      <vt:lpstr>PowerPoint Presentation</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#9</dc:title>
  <dc:creator>schroeder_1</dc:creator>
  <cp:lastModifiedBy>Draper, John D.</cp:lastModifiedBy>
  <cp:revision>557</cp:revision>
  <cp:lastPrinted>2015-10-07T18:35:16Z</cp:lastPrinted>
  <dcterms:created xsi:type="dcterms:W3CDTF">2010-02-11T16:34:46Z</dcterms:created>
  <dcterms:modified xsi:type="dcterms:W3CDTF">2019-02-08T06:17:51Z</dcterms:modified>
</cp:coreProperties>
</file>